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544" r:id="rId3"/>
    <p:sldId id="536" r:id="rId4"/>
    <p:sldId id="549" r:id="rId5"/>
    <p:sldId id="513" r:id="rId6"/>
    <p:sldId id="545" r:id="rId7"/>
    <p:sldId id="528" r:id="rId8"/>
    <p:sldId id="529" r:id="rId9"/>
    <p:sldId id="510" r:id="rId10"/>
    <p:sldId id="524" r:id="rId11"/>
    <p:sldId id="546" r:id="rId12"/>
    <p:sldId id="547" r:id="rId13"/>
    <p:sldId id="534" r:id="rId14"/>
    <p:sldId id="523" r:id="rId15"/>
    <p:sldId id="530" r:id="rId16"/>
    <p:sldId id="557" r:id="rId17"/>
    <p:sldId id="558" r:id="rId18"/>
    <p:sldId id="559" r:id="rId19"/>
    <p:sldId id="537" r:id="rId20"/>
    <p:sldId id="538" r:id="rId21"/>
    <p:sldId id="540" r:id="rId22"/>
    <p:sldId id="539" r:id="rId23"/>
    <p:sldId id="541" r:id="rId24"/>
    <p:sldId id="542" r:id="rId25"/>
    <p:sldId id="550" r:id="rId26"/>
    <p:sldId id="554" r:id="rId27"/>
    <p:sldId id="555" r:id="rId28"/>
    <p:sldId id="556" r:id="rId29"/>
    <p:sldId id="551" r:id="rId30"/>
    <p:sldId id="552" r:id="rId31"/>
    <p:sldId id="543" r:id="rId32"/>
    <p:sldId id="553" r:id="rId33"/>
    <p:sldId id="548" r:id="rId34"/>
    <p:sldId id="476" r:id="rId35"/>
    <p:sldId id="477" r:id="rId36"/>
    <p:sldId id="479" r:id="rId37"/>
    <p:sldId id="478" r:id="rId38"/>
    <p:sldId id="484" r:id="rId39"/>
    <p:sldId id="483" r:id="rId40"/>
    <p:sldId id="482" r:id="rId41"/>
    <p:sldId id="48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C2EC"/>
    <a:srgbClr val="203864"/>
    <a:srgbClr val="2F5597"/>
    <a:srgbClr val="1C0153"/>
    <a:srgbClr val="4C216D"/>
    <a:srgbClr val="FFFFFF"/>
    <a:srgbClr val="00823B"/>
    <a:srgbClr val="0D0DB3"/>
    <a:srgbClr val="8E0000"/>
    <a:srgbClr val="993C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69" autoAdjust="0"/>
    <p:restoredTop sz="71489" autoAdjust="0"/>
  </p:normalViewPr>
  <p:slideViewPr>
    <p:cSldViewPr snapToGrid="0">
      <p:cViewPr varScale="1">
        <p:scale>
          <a:sx n="82" d="100"/>
          <a:sy n="82" d="100"/>
        </p:scale>
        <p:origin x="2652" y="54"/>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F7A5A7-EAD8-4EC9-B291-3444CA35F86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CCE49D79-1F68-4AE5-A129-086CEE2283DF}">
      <dgm:prSet phldrT="[Text]" custT="1"/>
      <dgm:spPr/>
      <dgm:t>
        <a:bodyPr/>
        <a:lstStyle/>
        <a:p>
          <a:r>
            <a:rPr lang="en-US" sz="2400" dirty="0"/>
            <a:t>Community College	</a:t>
          </a:r>
        </a:p>
      </dgm:t>
    </dgm:pt>
    <dgm:pt modelId="{72A4F8EA-99F0-4C28-BB9D-0F574BF38C2E}" type="parTrans" cxnId="{705E3CE5-EE96-4719-AA0D-BA5AE4477B3B}">
      <dgm:prSet/>
      <dgm:spPr/>
      <dgm:t>
        <a:bodyPr/>
        <a:lstStyle/>
        <a:p>
          <a:endParaRPr lang="en-US" sz="1600"/>
        </a:p>
      </dgm:t>
    </dgm:pt>
    <dgm:pt modelId="{72ED0B1E-06CE-4EED-A77C-3FE6E5F893BF}" type="sibTrans" cxnId="{705E3CE5-EE96-4719-AA0D-BA5AE4477B3B}">
      <dgm:prSet/>
      <dgm:spPr/>
      <dgm:t>
        <a:bodyPr/>
        <a:lstStyle/>
        <a:p>
          <a:endParaRPr lang="en-US" sz="1600"/>
        </a:p>
      </dgm:t>
    </dgm:pt>
    <dgm:pt modelId="{9AE68A72-0A6E-4D0D-9E02-8DFA6416DC3D}">
      <dgm:prSet phldrT="[Text]" custT="1"/>
      <dgm:spPr/>
      <dgm:t>
        <a:bodyPr/>
        <a:lstStyle/>
        <a:p>
          <a:r>
            <a:rPr lang="en-US" sz="2400" dirty="0"/>
            <a:t>4-yr flagship state (often a “U of”)</a:t>
          </a:r>
        </a:p>
      </dgm:t>
    </dgm:pt>
    <dgm:pt modelId="{FDB2FF32-3435-4BAA-9565-7A1AFFAA8CAF}" type="parTrans" cxnId="{548B445E-963C-4A5E-8628-C3BC6E6F16D1}">
      <dgm:prSet/>
      <dgm:spPr/>
      <dgm:t>
        <a:bodyPr/>
        <a:lstStyle/>
        <a:p>
          <a:endParaRPr lang="en-US" sz="1600"/>
        </a:p>
      </dgm:t>
    </dgm:pt>
    <dgm:pt modelId="{5EC31CA7-B9C3-4989-AD99-6509CCD2DD47}" type="sibTrans" cxnId="{548B445E-963C-4A5E-8628-C3BC6E6F16D1}">
      <dgm:prSet/>
      <dgm:spPr/>
      <dgm:t>
        <a:bodyPr/>
        <a:lstStyle/>
        <a:p>
          <a:endParaRPr lang="en-US" sz="1600"/>
        </a:p>
      </dgm:t>
    </dgm:pt>
    <dgm:pt modelId="{B559EA76-8AE5-4A1C-B4B1-B68CC4D95257}">
      <dgm:prSet phldrT="[Text]" custT="1"/>
      <dgm:spPr/>
      <dgm:t>
        <a:bodyPr/>
        <a:lstStyle/>
        <a:p>
          <a:r>
            <a:rPr lang="en-US" sz="2400" dirty="0"/>
            <a:t>Small Liberal Arts College</a:t>
          </a:r>
        </a:p>
      </dgm:t>
    </dgm:pt>
    <dgm:pt modelId="{652ED178-7B20-4F78-BC94-5AB5A97A0811}" type="parTrans" cxnId="{918EC1E3-6E02-46B5-99ED-704044926856}">
      <dgm:prSet/>
      <dgm:spPr/>
      <dgm:t>
        <a:bodyPr/>
        <a:lstStyle/>
        <a:p>
          <a:endParaRPr lang="en-US" sz="1600"/>
        </a:p>
      </dgm:t>
    </dgm:pt>
    <dgm:pt modelId="{C2F09240-BCD9-4883-B173-11E4F0336E1D}" type="sibTrans" cxnId="{918EC1E3-6E02-46B5-99ED-704044926856}">
      <dgm:prSet/>
      <dgm:spPr/>
      <dgm:t>
        <a:bodyPr/>
        <a:lstStyle/>
        <a:p>
          <a:endParaRPr lang="en-US" sz="1600"/>
        </a:p>
      </dgm:t>
    </dgm:pt>
    <dgm:pt modelId="{AEC33CFE-1B78-4166-BDEB-6D69CAA64C99}">
      <dgm:prSet phldrT="[Text]" custT="1"/>
      <dgm:spPr/>
      <dgm:t>
        <a:bodyPr/>
        <a:lstStyle/>
        <a:p>
          <a:r>
            <a:rPr lang="en-US" sz="2400" dirty="0"/>
            <a:t>4-yr land grant (often “…State University)</a:t>
          </a:r>
        </a:p>
      </dgm:t>
    </dgm:pt>
    <dgm:pt modelId="{15ADBAF8-9DCC-4A49-951D-6C08B2C5DEB4}" type="parTrans" cxnId="{B36239F9-C827-497A-9506-B555131DFFC6}">
      <dgm:prSet/>
      <dgm:spPr/>
      <dgm:t>
        <a:bodyPr/>
        <a:lstStyle/>
        <a:p>
          <a:endParaRPr lang="en-US" sz="1600"/>
        </a:p>
      </dgm:t>
    </dgm:pt>
    <dgm:pt modelId="{DD84890D-1198-4A83-B8AC-ECD0C7DEE085}" type="sibTrans" cxnId="{B36239F9-C827-497A-9506-B555131DFFC6}">
      <dgm:prSet/>
      <dgm:spPr/>
      <dgm:t>
        <a:bodyPr/>
        <a:lstStyle/>
        <a:p>
          <a:endParaRPr lang="en-US" sz="1600"/>
        </a:p>
      </dgm:t>
    </dgm:pt>
    <dgm:pt modelId="{4D480662-1582-46D9-BC68-140050A29182}">
      <dgm:prSet phldrT="[Text]" custT="1"/>
      <dgm:spPr>
        <a:solidFill>
          <a:srgbClr val="7030A0"/>
        </a:solidFill>
      </dgm:spPr>
      <dgm:t>
        <a:bodyPr/>
        <a:lstStyle/>
        <a:p>
          <a:r>
            <a:rPr lang="en-US" sz="2400" dirty="0"/>
            <a:t>Primarily Undergraduate Institution</a:t>
          </a:r>
        </a:p>
      </dgm:t>
    </dgm:pt>
    <dgm:pt modelId="{45335549-2279-4A13-8A27-54FDDE357CAB}" type="parTrans" cxnId="{A880ABDE-7240-4843-AF0C-AC9D31C253D6}">
      <dgm:prSet/>
      <dgm:spPr/>
      <dgm:t>
        <a:bodyPr/>
        <a:lstStyle/>
        <a:p>
          <a:endParaRPr lang="en-US" sz="1600"/>
        </a:p>
      </dgm:t>
    </dgm:pt>
    <dgm:pt modelId="{D3646F51-1344-4C56-8531-9AD8AA0B9CC7}" type="sibTrans" cxnId="{A880ABDE-7240-4843-AF0C-AC9D31C253D6}">
      <dgm:prSet/>
      <dgm:spPr/>
      <dgm:t>
        <a:bodyPr/>
        <a:lstStyle/>
        <a:p>
          <a:endParaRPr lang="en-US" sz="1600"/>
        </a:p>
      </dgm:t>
    </dgm:pt>
    <dgm:pt modelId="{FD186D8E-8C70-4A89-9067-A8FFDED92C9A}" type="pres">
      <dgm:prSet presAssocID="{35F7A5A7-EAD8-4EC9-B291-3444CA35F86B}" presName="diagram" presStyleCnt="0">
        <dgm:presLayoutVars>
          <dgm:dir/>
          <dgm:resizeHandles val="exact"/>
        </dgm:presLayoutVars>
      </dgm:prSet>
      <dgm:spPr/>
    </dgm:pt>
    <dgm:pt modelId="{DDCC6FC5-AB0A-4110-8E32-8798B376A084}" type="pres">
      <dgm:prSet presAssocID="{CCE49D79-1F68-4AE5-A129-086CEE2283DF}" presName="node" presStyleLbl="node1" presStyleIdx="0" presStyleCnt="5">
        <dgm:presLayoutVars>
          <dgm:bulletEnabled val="1"/>
        </dgm:presLayoutVars>
      </dgm:prSet>
      <dgm:spPr/>
    </dgm:pt>
    <dgm:pt modelId="{E90FC280-9A89-4689-977E-F8A7C87F2BB1}" type="pres">
      <dgm:prSet presAssocID="{72ED0B1E-06CE-4EED-A77C-3FE6E5F893BF}" presName="sibTrans" presStyleCnt="0"/>
      <dgm:spPr/>
    </dgm:pt>
    <dgm:pt modelId="{E376FBCC-C277-4259-BB3B-A6F821EC637D}" type="pres">
      <dgm:prSet presAssocID="{9AE68A72-0A6E-4D0D-9E02-8DFA6416DC3D}" presName="node" presStyleLbl="node1" presStyleIdx="1" presStyleCnt="5">
        <dgm:presLayoutVars>
          <dgm:bulletEnabled val="1"/>
        </dgm:presLayoutVars>
      </dgm:prSet>
      <dgm:spPr/>
    </dgm:pt>
    <dgm:pt modelId="{0EBAFB09-7C5B-4D08-94FF-CACF7E145DC2}" type="pres">
      <dgm:prSet presAssocID="{5EC31CA7-B9C3-4989-AD99-6509CCD2DD47}" presName="sibTrans" presStyleCnt="0"/>
      <dgm:spPr/>
    </dgm:pt>
    <dgm:pt modelId="{B9533B1A-D08F-4FFD-AC7E-D9814C50D562}" type="pres">
      <dgm:prSet presAssocID="{B559EA76-8AE5-4A1C-B4B1-B68CC4D95257}" presName="node" presStyleLbl="node1" presStyleIdx="2" presStyleCnt="5">
        <dgm:presLayoutVars>
          <dgm:bulletEnabled val="1"/>
        </dgm:presLayoutVars>
      </dgm:prSet>
      <dgm:spPr/>
    </dgm:pt>
    <dgm:pt modelId="{42FF00E4-7632-413D-B2F2-8194347421A1}" type="pres">
      <dgm:prSet presAssocID="{C2F09240-BCD9-4883-B173-11E4F0336E1D}" presName="sibTrans" presStyleCnt="0"/>
      <dgm:spPr/>
    </dgm:pt>
    <dgm:pt modelId="{70DAE848-3FAE-4699-A5F9-E661AC868243}" type="pres">
      <dgm:prSet presAssocID="{AEC33CFE-1B78-4166-BDEB-6D69CAA64C99}" presName="node" presStyleLbl="node1" presStyleIdx="3" presStyleCnt="5">
        <dgm:presLayoutVars>
          <dgm:bulletEnabled val="1"/>
        </dgm:presLayoutVars>
      </dgm:prSet>
      <dgm:spPr/>
    </dgm:pt>
    <dgm:pt modelId="{BA86FC8F-74AD-4034-A838-667AEA2C19B2}" type="pres">
      <dgm:prSet presAssocID="{DD84890D-1198-4A83-B8AC-ECD0C7DEE085}" presName="sibTrans" presStyleCnt="0"/>
      <dgm:spPr/>
    </dgm:pt>
    <dgm:pt modelId="{C383D97A-7927-4D42-94FB-84D403650ECA}" type="pres">
      <dgm:prSet presAssocID="{4D480662-1582-46D9-BC68-140050A29182}" presName="node" presStyleLbl="node1" presStyleIdx="4" presStyleCnt="5">
        <dgm:presLayoutVars>
          <dgm:bulletEnabled val="1"/>
        </dgm:presLayoutVars>
      </dgm:prSet>
      <dgm:spPr/>
    </dgm:pt>
  </dgm:ptLst>
  <dgm:cxnLst>
    <dgm:cxn modelId="{0AB1B011-6A2D-4E5D-BB33-85FB9149EF41}" type="presOf" srcId="{CCE49D79-1F68-4AE5-A129-086CEE2283DF}" destId="{DDCC6FC5-AB0A-4110-8E32-8798B376A084}" srcOrd="0" destOrd="0" presId="urn:microsoft.com/office/officeart/2005/8/layout/default"/>
    <dgm:cxn modelId="{E612B811-2DEE-433D-A557-CA9DADAAF513}" type="presOf" srcId="{B559EA76-8AE5-4A1C-B4B1-B68CC4D95257}" destId="{B9533B1A-D08F-4FFD-AC7E-D9814C50D562}" srcOrd="0" destOrd="0" presId="urn:microsoft.com/office/officeart/2005/8/layout/default"/>
    <dgm:cxn modelId="{548B445E-963C-4A5E-8628-C3BC6E6F16D1}" srcId="{35F7A5A7-EAD8-4EC9-B291-3444CA35F86B}" destId="{9AE68A72-0A6E-4D0D-9E02-8DFA6416DC3D}" srcOrd="1" destOrd="0" parTransId="{FDB2FF32-3435-4BAA-9565-7A1AFFAA8CAF}" sibTransId="{5EC31CA7-B9C3-4989-AD99-6509CCD2DD47}"/>
    <dgm:cxn modelId="{6E53ED4D-20D3-45A8-84D8-6B2B0AE9BA8B}" type="presOf" srcId="{4D480662-1582-46D9-BC68-140050A29182}" destId="{C383D97A-7927-4D42-94FB-84D403650ECA}" srcOrd="0" destOrd="0" presId="urn:microsoft.com/office/officeart/2005/8/layout/default"/>
    <dgm:cxn modelId="{B2FEBA79-1B79-450D-ABBF-60E11E34815E}" type="presOf" srcId="{9AE68A72-0A6E-4D0D-9E02-8DFA6416DC3D}" destId="{E376FBCC-C277-4259-BB3B-A6F821EC637D}" srcOrd="0" destOrd="0" presId="urn:microsoft.com/office/officeart/2005/8/layout/default"/>
    <dgm:cxn modelId="{F9151395-36BA-474C-948E-0EE24028841D}" type="presOf" srcId="{35F7A5A7-EAD8-4EC9-B291-3444CA35F86B}" destId="{FD186D8E-8C70-4A89-9067-A8FFDED92C9A}" srcOrd="0" destOrd="0" presId="urn:microsoft.com/office/officeart/2005/8/layout/default"/>
    <dgm:cxn modelId="{78E993AB-5F4A-4CBE-A520-D52BEC28B908}" type="presOf" srcId="{AEC33CFE-1B78-4166-BDEB-6D69CAA64C99}" destId="{70DAE848-3FAE-4699-A5F9-E661AC868243}" srcOrd="0" destOrd="0" presId="urn:microsoft.com/office/officeart/2005/8/layout/default"/>
    <dgm:cxn modelId="{A880ABDE-7240-4843-AF0C-AC9D31C253D6}" srcId="{35F7A5A7-EAD8-4EC9-B291-3444CA35F86B}" destId="{4D480662-1582-46D9-BC68-140050A29182}" srcOrd="4" destOrd="0" parTransId="{45335549-2279-4A13-8A27-54FDDE357CAB}" sibTransId="{D3646F51-1344-4C56-8531-9AD8AA0B9CC7}"/>
    <dgm:cxn modelId="{918EC1E3-6E02-46B5-99ED-704044926856}" srcId="{35F7A5A7-EAD8-4EC9-B291-3444CA35F86B}" destId="{B559EA76-8AE5-4A1C-B4B1-B68CC4D95257}" srcOrd="2" destOrd="0" parTransId="{652ED178-7B20-4F78-BC94-5AB5A97A0811}" sibTransId="{C2F09240-BCD9-4883-B173-11E4F0336E1D}"/>
    <dgm:cxn modelId="{705E3CE5-EE96-4719-AA0D-BA5AE4477B3B}" srcId="{35F7A5A7-EAD8-4EC9-B291-3444CA35F86B}" destId="{CCE49D79-1F68-4AE5-A129-086CEE2283DF}" srcOrd="0" destOrd="0" parTransId="{72A4F8EA-99F0-4C28-BB9D-0F574BF38C2E}" sibTransId="{72ED0B1E-06CE-4EED-A77C-3FE6E5F893BF}"/>
    <dgm:cxn modelId="{B36239F9-C827-497A-9506-B555131DFFC6}" srcId="{35F7A5A7-EAD8-4EC9-B291-3444CA35F86B}" destId="{AEC33CFE-1B78-4166-BDEB-6D69CAA64C99}" srcOrd="3" destOrd="0" parTransId="{15ADBAF8-9DCC-4A49-951D-6C08B2C5DEB4}" sibTransId="{DD84890D-1198-4A83-B8AC-ECD0C7DEE085}"/>
    <dgm:cxn modelId="{66C605B7-0440-497B-9CE9-6499E01E0751}" type="presParOf" srcId="{FD186D8E-8C70-4A89-9067-A8FFDED92C9A}" destId="{DDCC6FC5-AB0A-4110-8E32-8798B376A084}" srcOrd="0" destOrd="0" presId="urn:microsoft.com/office/officeart/2005/8/layout/default"/>
    <dgm:cxn modelId="{AACB795F-241F-4005-8B98-4CDCF6A9A4EE}" type="presParOf" srcId="{FD186D8E-8C70-4A89-9067-A8FFDED92C9A}" destId="{E90FC280-9A89-4689-977E-F8A7C87F2BB1}" srcOrd="1" destOrd="0" presId="urn:microsoft.com/office/officeart/2005/8/layout/default"/>
    <dgm:cxn modelId="{14DA4E76-50D0-43EC-B986-8B0F3F9EDC57}" type="presParOf" srcId="{FD186D8E-8C70-4A89-9067-A8FFDED92C9A}" destId="{E376FBCC-C277-4259-BB3B-A6F821EC637D}" srcOrd="2" destOrd="0" presId="urn:microsoft.com/office/officeart/2005/8/layout/default"/>
    <dgm:cxn modelId="{DC1D5EE5-7E6D-4CA7-AE9C-F42B4E248214}" type="presParOf" srcId="{FD186D8E-8C70-4A89-9067-A8FFDED92C9A}" destId="{0EBAFB09-7C5B-4D08-94FF-CACF7E145DC2}" srcOrd="3" destOrd="0" presId="urn:microsoft.com/office/officeart/2005/8/layout/default"/>
    <dgm:cxn modelId="{1FED8D27-3B5E-4A71-8231-97B9F8A9469B}" type="presParOf" srcId="{FD186D8E-8C70-4A89-9067-A8FFDED92C9A}" destId="{B9533B1A-D08F-4FFD-AC7E-D9814C50D562}" srcOrd="4" destOrd="0" presId="urn:microsoft.com/office/officeart/2005/8/layout/default"/>
    <dgm:cxn modelId="{B328D4A8-1327-4443-9DF3-9DE7778AA709}" type="presParOf" srcId="{FD186D8E-8C70-4A89-9067-A8FFDED92C9A}" destId="{42FF00E4-7632-413D-B2F2-8194347421A1}" srcOrd="5" destOrd="0" presId="urn:microsoft.com/office/officeart/2005/8/layout/default"/>
    <dgm:cxn modelId="{7D279B59-BC5D-47A5-A9EC-376681E180FC}" type="presParOf" srcId="{FD186D8E-8C70-4A89-9067-A8FFDED92C9A}" destId="{70DAE848-3FAE-4699-A5F9-E661AC868243}" srcOrd="6" destOrd="0" presId="urn:microsoft.com/office/officeart/2005/8/layout/default"/>
    <dgm:cxn modelId="{ABBC778F-EC27-48C7-84F7-3CB6CE088021}" type="presParOf" srcId="{FD186D8E-8C70-4A89-9067-A8FFDED92C9A}" destId="{BA86FC8F-74AD-4034-A838-667AEA2C19B2}" srcOrd="7" destOrd="0" presId="urn:microsoft.com/office/officeart/2005/8/layout/default"/>
    <dgm:cxn modelId="{74ADC2C4-1FF4-49CC-A4C0-2624BBEE99D0}" type="presParOf" srcId="{FD186D8E-8C70-4A89-9067-A8FFDED92C9A}" destId="{C383D97A-7927-4D42-94FB-84D403650ECA}"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F6FE8B-1FBD-4677-ABE1-AA8A0B648337}"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n-US"/>
        </a:p>
      </dgm:t>
    </dgm:pt>
    <dgm:pt modelId="{96D3557E-0041-4013-A209-A54A1CA94488}">
      <dgm:prSet phldrT="[Text]" custT="1"/>
      <dgm:spPr/>
      <dgm:t>
        <a:bodyPr/>
        <a:lstStyle/>
        <a:p>
          <a:r>
            <a:rPr lang="en-US" sz="3200" dirty="0"/>
            <a:t>Private</a:t>
          </a:r>
        </a:p>
      </dgm:t>
    </dgm:pt>
    <dgm:pt modelId="{0A6C9524-0B7D-400E-8665-8FF63C3AEF9E}" type="parTrans" cxnId="{E40CBF59-963A-4CCB-9F6D-6DB568FF0687}">
      <dgm:prSet custT="1"/>
      <dgm:spPr/>
      <dgm:t>
        <a:bodyPr/>
        <a:lstStyle/>
        <a:p>
          <a:endParaRPr lang="en-US" sz="100"/>
        </a:p>
      </dgm:t>
    </dgm:pt>
    <dgm:pt modelId="{4CE1B38F-308A-4B87-A827-761564863E8D}" type="sibTrans" cxnId="{E40CBF59-963A-4CCB-9F6D-6DB568FF0687}">
      <dgm:prSet/>
      <dgm:spPr/>
      <dgm:t>
        <a:bodyPr/>
        <a:lstStyle/>
        <a:p>
          <a:endParaRPr lang="en-US" sz="1050"/>
        </a:p>
      </dgm:t>
    </dgm:pt>
    <dgm:pt modelId="{EAD34210-1CD6-4228-84E2-C1CBA22B7DEC}">
      <dgm:prSet phldrT="[Text]" custT="1"/>
      <dgm:spPr/>
      <dgm:t>
        <a:bodyPr/>
        <a:lstStyle/>
        <a:p>
          <a:r>
            <a:rPr lang="en-US" sz="2000" dirty="0"/>
            <a:t>Private non-profit (vast majority</a:t>
          </a:r>
        </a:p>
      </dgm:t>
    </dgm:pt>
    <dgm:pt modelId="{EA25D3DA-DB32-4FA2-9FBE-2DA7BDCDC235}" type="parTrans" cxnId="{9EB37309-F0AD-4BB4-B44F-368BC8562F4C}">
      <dgm:prSet custT="1"/>
      <dgm:spPr/>
      <dgm:t>
        <a:bodyPr/>
        <a:lstStyle/>
        <a:p>
          <a:endParaRPr lang="en-US" sz="100"/>
        </a:p>
      </dgm:t>
    </dgm:pt>
    <dgm:pt modelId="{38DD55CF-C6D7-4CF1-8615-79C469094B35}" type="sibTrans" cxnId="{9EB37309-F0AD-4BB4-B44F-368BC8562F4C}">
      <dgm:prSet/>
      <dgm:spPr/>
      <dgm:t>
        <a:bodyPr/>
        <a:lstStyle/>
        <a:p>
          <a:endParaRPr lang="en-US" sz="1050"/>
        </a:p>
      </dgm:t>
    </dgm:pt>
    <dgm:pt modelId="{CCEE2C8D-1172-44BA-ACC9-1098C8FD2AF4}">
      <dgm:prSet phldrT="[Text]" custT="1"/>
      <dgm:spPr>
        <a:solidFill>
          <a:schemeClr val="accent6">
            <a:lumMod val="40000"/>
            <a:lumOff val="60000"/>
          </a:schemeClr>
        </a:solidFill>
        <a:ln>
          <a:solidFill>
            <a:schemeClr val="accent6">
              <a:lumMod val="60000"/>
              <a:lumOff val="40000"/>
            </a:schemeClr>
          </a:solidFill>
        </a:ln>
      </dgm:spPr>
      <dgm:t>
        <a:bodyPr/>
        <a:lstStyle/>
        <a:p>
          <a:r>
            <a:rPr lang="en-US" sz="2000" dirty="0"/>
            <a:t>Private for profit (rare for engineering)</a:t>
          </a:r>
        </a:p>
      </dgm:t>
    </dgm:pt>
    <dgm:pt modelId="{2CABB376-3AAD-4799-A256-1E7DF3DC6FCC}" type="parTrans" cxnId="{09264C5F-C736-4072-9198-AA2D1A8C20CF}">
      <dgm:prSet custT="1"/>
      <dgm:spPr>
        <a:ln>
          <a:solidFill>
            <a:schemeClr val="accent6">
              <a:lumMod val="60000"/>
              <a:lumOff val="40000"/>
            </a:schemeClr>
          </a:solidFill>
        </a:ln>
      </dgm:spPr>
      <dgm:t>
        <a:bodyPr/>
        <a:lstStyle/>
        <a:p>
          <a:endParaRPr lang="en-US" sz="100"/>
        </a:p>
      </dgm:t>
    </dgm:pt>
    <dgm:pt modelId="{65B28674-2627-4A4C-9626-EA77DB55BE72}" type="sibTrans" cxnId="{09264C5F-C736-4072-9198-AA2D1A8C20CF}">
      <dgm:prSet/>
      <dgm:spPr/>
      <dgm:t>
        <a:bodyPr/>
        <a:lstStyle/>
        <a:p>
          <a:endParaRPr lang="en-US" sz="1050"/>
        </a:p>
      </dgm:t>
    </dgm:pt>
    <dgm:pt modelId="{D89EEA1E-CFFC-41D5-9AD0-B7F193E58CBC}">
      <dgm:prSet phldrT="[Text]" custT="1"/>
      <dgm:spPr>
        <a:solidFill>
          <a:srgbClr val="7030A0"/>
        </a:solidFill>
        <a:ln>
          <a:solidFill>
            <a:srgbClr val="7030A0"/>
          </a:solidFill>
        </a:ln>
      </dgm:spPr>
      <dgm:t>
        <a:bodyPr/>
        <a:lstStyle/>
        <a:p>
          <a:r>
            <a:rPr lang="en-US" sz="3200" dirty="0"/>
            <a:t>Public</a:t>
          </a:r>
        </a:p>
      </dgm:t>
    </dgm:pt>
    <dgm:pt modelId="{DE81CA44-466F-4750-AF3C-F7C37D231E4A}" type="parTrans" cxnId="{FCABF282-BCF8-4EAD-A657-FAA7B6476CAB}">
      <dgm:prSet custT="1"/>
      <dgm:spPr>
        <a:ln>
          <a:solidFill>
            <a:srgbClr val="7030A0"/>
          </a:solidFill>
        </a:ln>
      </dgm:spPr>
      <dgm:t>
        <a:bodyPr/>
        <a:lstStyle/>
        <a:p>
          <a:endParaRPr lang="en-US" sz="100"/>
        </a:p>
      </dgm:t>
    </dgm:pt>
    <dgm:pt modelId="{1CEF0BD4-4FC5-4C91-9C88-517DF28F5663}" type="sibTrans" cxnId="{FCABF282-BCF8-4EAD-A657-FAA7B6476CAB}">
      <dgm:prSet/>
      <dgm:spPr/>
      <dgm:t>
        <a:bodyPr/>
        <a:lstStyle/>
        <a:p>
          <a:endParaRPr lang="en-US" sz="1050"/>
        </a:p>
      </dgm:t>
    </dgm:pt>
    <dgm:pt modelId="{D546AD95-75A2-431D-9028-08256E4B8816}">
      <dgm:prSet phldrT="[Text]" custT="1"/>
      <dgm:spPr/>
      <dgm:t>
        <a:bodyPr/>
        <a:lstStyle/>
        <a:p>
          <a:r>
            <a:rPr lang="en-US" sz="2400" dirty="0"/>
            <a:t>Institution</a:t>
          </a:r>
        </a:p>
      </dgm:t>
    </dgm:pt>
    <dgm:pt modelId="{5E268516-7E92-4E5A-9B46-AB678F1211AF}" type="sibTrans" cxnId="{9B79602C-A344-4FC2-A890-9426636361CE}">
      <dgm:prSet/>
      <dgm:spPr/>
      <dgm:t>
        <a:bodyPr/>
        <a:lstStyle/>
        <a:p>
          <a:endParaRPr lang="en-US" sz="1050"/>
        </a:p>
      </dgm:t>
    </dgm:pt>
    <dgm:pt modelId="{A15E0459-A8A4-4D09-9111-3761E37139F6}" type="parTrans" cxnId="{9B79602C-A344-4FC2-A890-9426636361CE}">
      <dgm:prSet/>
      <dgm:spPr/>
      <dgm:t>
        <a:bodyPr/>
        <a:lstStyle/>
        <a:p>
          <a:endParaRPr lang="en-US" sz="1050"/>
        </a:p>
      </dgm:t>
    </dgm:pt>
    <dgm:pt modelId="{EFCE6AFA-BF53-46D4-BD96-D0AC7CA855E1}" type="pres">
      <dgm:prSet presAssocID="{41F6FE8B-1FBD-4677-ABE1-AA8A0B648337}" presName="diagram" presStyleCnt="0">
        <dgm:presLayoutVars>
          <dgm:chPref val="1"/>
          <dgm:dir/>
          <dgm:animOne val="branch"/>
          <dgm:animLvl val="lvl"/>
          <dgm:resizeHandles val="exact"/>
        </dgm:presLayoutVars>
      </dgm:prSet>
      <dgm:spPr/>
    </dgm:pt>
    <dgm:pt modelId="{A8FCD858-DE69-4C54-B298-DD4BA3704740}" type="pres">
      <dgm:prSet presAssocID="{D546AD95-75A2-431D-9028-08256E4B8816}" presName="root1" presStyleCnt="0"/>
      <dgm:spPr/>
    </dgm:pt>
    <dgm:pt modelId="{7F08E55D-3F0A-4A91-AA7D-9DCAE3A68B69}" type="pres">
      <dgm:prSet presAssocID="{D546AD95-75A2-431D-9028-08256E4B8816}" presName="LevelOneTextNode" presStyleLbl="node0" presStyleIdx="0" presStyleCnt="1">
        <dgm:presLayoutVars>
          <dgm:chPref val="3"/>
        </dgm:presLayoutVars>
      </dgm:prSet>
      <dgm:spPr/>
    </dgm:pt>
    <dgm:pt modelId="{6B06543B-A98F-46B1-86D1-FDA6C9846EC0}" type="pres">
      <dgm:prSet presAssocID="{D546AD95-75A2-431D-9028-08256E4B8816}" presName="level2hierChild" presStyleCnt="0"/>
      <dgm:spPr/>
    </dgm:pt>
    <dgm:pt modelId="{BFC88017-0BF4-4946-B7A0-FAB1443DC1C6}" type="pres">
      <dgm:prSet presAssocID="{0A6C9524-0B7D-400E-8665-8FF63C3AEF9E}" presName="conn2-1" presStyleLbl="parChTrans1D2" presStyleIdx="0" presStyleCnt="2"/>
      <dgm:spPr/>
    </dgm:pt>
    <dgm:pt modelId="{18B821FA-DBA6-4875-B2FB-75C966601B8D}" type="pres">
      <dgm:prSet presAssocID="{0A6C9524-0B7D-400E-8665-8FF63C3AEF9E}" presName="connTx" presStyleLbl="parChTrans1D2" presStyleIdx="0" presStyleCnt="2"/>
      <dgm:spPr/>
    </dgm:pt>
    <dgm:pt modelId="{929A1FA1-EC04-41B3-BFA6-FF5E4116DB04}" type="pres">
      <dgm:prSet presAssocID="{96D3557E-0041-4013-A209-A54A1CA94488}" presName="root2" presStyleCnt="0"/>
      <dgm:spPr/>
    </dgm:pt>
    <dgm:pt modelId="{A84AADF8-786D-44C7-93C3-988DC0A66747}" type="pres">
      <dgm:prSet presAssocID="{96D3557E-0041-4013-A209-A54A1CA94488}" presName="LevelTwoTextNode" presStyleLbl="node2" presStyleIdx="0" presStyleCnt="2">
        <dgm:presLayoutVars>
          <dgm:chPref val="3"/>
        </dgm:presLayoutVars>
      </dgm:prSet>
      <dgm:spPr/>
    </dgm:pt>
    <dgm:pt modelId="{EBFA738D-B07B-4768-9565-2A9B76EE0417}" type="pres">
      <dgm:prSet presAssocID="{96D3557E-0041-4013-A209-A54A1CA94488}" presName="level3hierChild" presStyleCnt="0"/>
      <dgm:spPr/>
    </dgm:pt>
    <dgm:pt modelId="{0C668E3C-6B51-4897-BB9E-DA1A6CACDB03}" type="pres">
      <dgm:prSet presAssocID="{EA25D3DA-DB32-4FA2-9FBE-2DA7BDCDC235}" presName="conn2-1" presStyleLbl="parChTrans1D3" presStyleIdx="0" presStyleCnt="2"/>
      <dgm:spPr/>
    </dgm:pt>
    <dgm:pt modelId="{DD2EDE4A-6BF8-4771-8A99-442E9B8CDEFE}" type="pres">
      <dgm:prSet presAssocID="{EA25D3DA-DB32-4FA2-9FBE-2DA7BDCDC235}" presName="connTx" presStyleLbl="parChTrans1D3" presStyleIdx="0" presStyleCnt="2"/>
      <dgm:spPr/>
    </dgm:pt>
    <dgm:pt modelId="{2ABC2784-DA67-4CE8-BBB3-3697FE04AB54}" type="pres">
      <dgm:prSet presAssocID="{EAD34210-1CD6-4228-84E2-C1CBA22B7DEC}" presName="root2" presStyleCnt="0"/>
      <dgm:spPr/>
    </dgm:pt>
    <dgm:pt modelId="{08EC8437-FB25-4A25-AFFA-7C4654EC45F9}" type="pres">
      <dgm:prSet presAssocID="{EAD34210-1CD6-4228-84E2-C1CBA22B7DEC}" presName="LevelTwoTextNode" presStyleLbl="node3" presStyleIdx="0" presStyleCnt="2" custScaleX="189462">
        <dgm:presLayoutVars>
          <dgm:chPref val="3"/>
        </dgm:presLayoutVars>
      </dgm:prSet>
      <dgm:spPr/>
    </dgm:pt>
    <dgm:pt modelId="{B6B21091-6737-415C-B89F-6C2B75B02AE6}" type="pres">
      <dgm:prSet presAssocID="{EAD34210-1CD6-4228-84E2-C1CBA22B7DEC}" presName="level3hierChild" presStyleCnt="0"/>
      <dgm:spPr/>
    </dgm:pt>
    <dgm:pt modelId="{359EB28B-5696-464C-A7F4-DE4128681BC4}" type="pres">
      <dgm:prSet presAssocID="{2CABB376-3AAD-4799-A256-1E7DF3DC6FCC}" presName="conn2-1" presStyleLbl="parChTrans1D3" presStyleIdx="1" presStyleCnt="2"/>
      <dgm:spPr/>
    </dgm:pt>
    <dgm:pt modelId="{CAB4128D-1AF1-49A0-9844-F65D4C728033}" type="pres">
      <dgm:prSet presAssocID="{2CABB376-3AAD-4799-A256-1E7DF3DC6FCC}" presName="connTx" presStyleLbl="parChTrans1D3" presStyleIdx="1" presStyleCnt="2"/>
      <dgm:spPr/>
    </dgm:pt>
    <dgm:pt modelId="{1866BC88-49CB-4AEA-BC1F-E3096F6FE4E6}" type="pres">
      <dgm:prSet presAssocID="{CCEE2C8D-1172-44BA-ACC9-1098C8FD2AF4}" presName="root2" presStyleCnt="0"/>
      <dgm:spPr/>
    </dgm:pt>
    <dgm:pt modelId="{70847616-6F89-48DD-B06A-52A6C8E7CE04}" type="pres">
      <dgm:prSet presAssocID="{CCEE2C8D-1172-44BA-ACC9-1098C8FD2AF4}" presName="LevelTwoTextNode" presStyleLbl="node3" presStyleIdx="1" presStyleCnt="2" custScaleX="193678">
        <dgm:presLayoutVars>
          <dgm:chPref val="3"/>
        </dgm:presLayoutVars>
      </dgm:prSet>
      <dgm:spPr/>
    </dgm:pt>
    <dgm:pt modelId="{465E1ED1-D8A7-4BEC-893F-F5ECF47983F9}" type="pres">
      <dgm:prSet presAssocID="{CCEE2C8D-1172-44BA-ACC9-1098C8FD2AF4}" presName="level3hierChild" presStyleCnt="0"/>
      <dgm:spPr/>
    </dgm:pt>
    <dgm:pt modelId="{0D89AAB1-171A-4F8D-9CC3-765BA49A3165}" type="pres">
      <dgm:prSet presAssocID="{DE81CA44-466F-4750-AF3C-F7C37D231E4A}" presName="conn2-1" presStyleLbl="parChTrans1D2" presStyleIdx="1" presStyleCnt="2"/>
      <dgm:spPr/>
    </dgm:pt>
    <dgm:pt modelId="{CBC763B0-BB63-4922-8930-6671CFFDF052}" type="pres">
      <dgm:prSet presAssocID="{DE81CA44-466F-4750-AF3C-F7C37D231E4A}" presName="connTx" presStyleLbl="parChTrans1D2" presStyleIdx="1" presStyleCnt="2"/>
      <dgm:spPr/>
    </dgm:pt>
    <dgm:pt modelId="{9BFD9735-2B3A-4B64-84A1-18365405AC27}" type="pres">
      <dgm:prSet presAssocID="{D89EEA1E-CFFC-41D5-9AD0-B7F193E58CBC}" presName="root2" presStyleCnt="0"/>
      <dgm:spPr/>
    </dgm:pt>
    <dgm:pt modelId="{F1DB0C47-E2A1-4332-87FC-D4FB718BA202}" type="pres">
      <dgm:prSet presAssocID="{D89EEA1E-CFFC-41D5-9AD0-B7F193E58CBC}" presName="LevelTwoTextNode" presStyleLbl="node2" presStyleIdx="1" presStyleCnt="2">
        <dgm:presLayoutVars>
          <dgm:chPref val="3"/>
        </dgm:presLayoutVars>
      </dgm:prSet>
      <dgm:spPr/>
    </dgm:pt>
    <dgm:pt modelId="{DEE0C5C8-D44A-47AF-960B-D1A5276C3AAA}" type="pres">
      <dgm:prSet presAssocID="{D89EEA1E-CFFC-41D5-9AD0-B7F193E58CBC}" presName="level3hierChild" presStyleCnt="0"/>
      <dgm:spPr/>
    </dgm:pt>
  </dgm:ptLst>
  <dgm:cxnLst>
    <dgm:cxn modelId="{9EB37309-F0AD-4BB4-B44F-368BC8562F4C}" srcId="{96D3557E-0041-4013-A209-A54A1CA94488}" destId="{EAD34210-1CD6-4228-84E2-C1CBA22B7DEC}" srcOrd="0" destOrd="0" parTransId="{EA25D3DA-DB32-4FA2-9FBE-2DA7BDCDC235}" sibTransId="{38DD55CF-C6D7-4CF1-8615-79C469094B35}"/>
    <dgm:cxn modelId="{8D7D4917-29E5-46B7-94E2-42868265CA83}" type="presOf" srcId="{2CABB376-3AAD-4799-A256-1E7DF3DC6FCC}" destId="{359EB28B-5696-464C-A7F4-DE4128681BC4}" srcOrd="0" destOrd="0" presId="urn:microsoft.com/office/officeart/2005/8/layout/hierarchy2"/>
    <dgm:cxn modelId="{8D79BE19-DA59-4D06-830C-0B6F2A056F53}" type="presOf" srcId="{EA25D3DA-DB32-4FA2-9FBE-2DA7BDCDC235}" destId="{DD2EDE4A-6BF8-4771-8A99-442E9B8CDEFE}" srcOrd="1" destOrd="0" presId="urn:microsoft.com/office/officeart/2005/8/layout/hierarchy2"/>
    <dgm:cxn modelId="{E0500D1C-6042-4C31-A65B-F4581EEB0A63}" type="presOf" srcId="{41F6FE8B-1FBD-4677-ABE1-AA8A0B648337}" destId="{EFCE6AFA-BF53-46D4-BD96-D0AC7CA855E1}" srcOrd="0" destOrd="0" presId="urn:microsoft.com/office/officeart/2005/8/layout/hierarchy2"/>
    <dgm:cxn modelId="{5B7ECC28-921A-420B-992E-B7F72DCF043E}" type="presOf" srcId="{D89EEA1E-CFFC-41D5-9AD0-B7F193E58CBC}" destId="{F1DB0C47-E2A1-4332-87FC-D4FB718BA202}" srcOrd="0" destOrd="0" presId="urn:microsoft.com/office/officeart/2005/8/layout/hierarchy2"/>
    <dgm:cxn modelId="{1D64DE2B-B61A-4F44-9298-2A78A4392C7D}" type="presOf" srcId="{DE81CA44-466F-4750-AF3C-F7C37D231E4A}" destId="{CBC763B0-BB63-4922-8930-6671CFFDF052}" srcOrd="1" destOrd="0" presId="urn:microsoft.com/office/officeart/2005/8/layout/hierarchy2"/>
    <dgm:cxn modelId="{9B79602C-A344-4FC2-A890-9426636361CE}" srcId="{41F6FE8B-1FBD-4677-ABE1-AA8A0B648337}" destId="{D546AD95-75A2-431D-9028-08256E4B8816}" srcOrd="0" destOrd="0" parTransId="{A15E0459-A8A4-4D09-9111-3761E37139F6}" sibTransId="{5E268516-7E92-4E5A-9B46-AB678F1211AF}"/>
    <dgm:cxn modelId="{09264C5F-C736-4072-9198-AA2D1A8C20CF}" srcId="{96D3557E-0041-4013-A209-A54A1CA94488}" destId="{CCEE2C8D-1172-44BA-ACC9-1098C8FD2AF4}" srcOrd="1" destOrd="0" parTransId="{2CABB376-3AAD-4799-A256-1E7DF3DC6FCC}" sibTransId="{65B28674-2627-4A4C-9626-EA77DB55BE72}"/>
    <dgm:cxn modelId="{B0B92A67-9C53-4516-9D48-238DA22EEE6F}" type="presOf" srcId="{96D3557E-0041-4013-A209-A54A1CA94488}" destId="{A84AADF8-786D-44C7-93C3-988DC0A66747}" srcOrd="0" destOrd="0" presId="urn:microsoft.com/office/officeart/2005/8/layout/hierarchy2"/>
    <dgm:cxn modelId="{6D532877-5E9D-4EF9-9741-1063C59F41EB}" type="presOf" srcId="{EAD34210-1CD6-4228-84E2-C1CBA22B7DEC}" destId="{08EC8437-FB25-4A25-AFFA-7C4654EC45F9}" srcOrd="0" destOrd="0" presId="urn:microsoft.com/office/officeart/2005/8/layout/hierarchy2"/>
    <dgm:cxn modelId="{E40CBF59-963A-4CCB-9F6D-6DB568FF0687}" srcId="{D546AD95-75A2-431D-9028-08256E4B8816}" destId="{96D3557E-0041-4013-A209-A54A1CA94488}" srcOrd="0" destOrd="0" parTransId="{0A6C9524-0B7D-400E-8665-8FF63C3AEF9E}" sibTransId="{4CE1B38F-308A-4B87-A827-761564863E8D}"/>
    <dgm:cxn modelId="{FCABF282-BCF8-4EAD-A657-FAA7B6476CAB}" srcId="{D546AD95-75A2-431D-9028-08256E4B8816}" destId="{D89EEA1E-CFFC-41D5-9AD0-B7F193E58CBC}" srcOrd="1" destOrd="0" parTransId="{DE81CA44-466F-4750-AF3C-F7C37D231E4A}" sibTransId="{1CEF0BD4-4FC5-4C91-9C88-517DF28F5663}"/>
    <dgm:cxn modelId="{6EF03386-BFE2-4A6F-B82C-EB69C4841FB7}" type="presOf" srcId="{D546AD95-75A2-431D-9028-08256E4B8816}" destId="{7F08E55D-3F0A-4A91-AA7D-9DCAE3A68B69}" srcOrd="0" destOrd="0" presId="urn:microsoft.com/office/officeart/2005/8/layout/hierarchy2"/>
    <dgm:cxn modelId="{D9711794-4C6B-4C59-9393-297A20035A88}" type="presOf" srcId="{CCEE2C8D-1172-44BA-ACC9-1098C8FD2AF4}" destId="{70847616-6F89-48DD-B06A-52A6C8E7CE04}" srcOrd="0" destOrd="0" presId="urn:microsoft.com/office/officeart/2005/8/layout/hierarchy2"/>
    <dgm:cxn modelId="{EAA4D3B4-A3CB-4CBD-BEC6-42646734DB61}" type="presOf" srcId="{0A6C9524-0B7D-400E-8665-8FF63C3AEF9E}" destId="{BFC88017-0BF4-4946-B7A0-FAB1443DC1C6}" srcOrd="0" destOrd="0" presId="urn:microsoft.com/office/officeart/2005/8/layout/hierarchy2"/>
    <dgm:cxn modelId="{782B73CD-A4F5-4152-92D1-35611350D35D}" type="presOf" srcId="{2CABB376-3AAD-4799-A256-1E7DF3DC6FCC}" destId="{CAB4128D-1AF1-49A0-9844-F65D4C728033}" srcOrd="1" destOrd="0" presId="urn:microsoft.com/office/officeart/2005/8/layout/hierarchy2"/>
    <dgm:cxn modelId="{0DE9A6D0-15CF-4874-9A1A-9BBC07FBE160}" type="presOf" srcId="{0A6C9524-0B7D-400E-8665-8FF63C3AEF9E}" destId="{18B821FA-DBA6-4875-B2FB-75C966601B8D}" srcOrd="1" destOrd="0" presId="urn:microsoft.com/office/officeart/2005/8/layout/hierarchy2"/>
    <dgm:cxn modelId="{7270A2E3-E7A7-4D36-987F-53A6C9AA02AF}" type="presOf" srcId="{EA25D3DA-DB32-4FA2-9FBE-2DA7BDCDC235}" destId="{0C668E3C-6B51-4897-BB9E-DA1A6CACDB03}" srcOrd="0" destOrd="0" presId="urn:microsoft.com/office/officeart/2005/8/layout/hierarchy2"/>
    <dgm:cxn modelId="{B7D469F7-C2F3-4CEA-A380-CCE2B0B6944B}" type="presOf" srcId="{DE81CA44-466F-4750-AF3C-F7C37D231E4A}" destId="{0D89AAB1-171A-4F8D-9CC3-765BA49A3165}" srcOrd="0" destOrd="0" presId="urn:microsoft.com/office/officeart/2005/8/layout/hierarchy2"/>
    <dgm:cxn modelId="{910C7827-4F5D-49B6-8D79-8E31370726BC}" type="presParOf" srcId="{EFCE6AFA-BF53-46D4-BD96-D0AC7CA855E1}" destId="{A8FCD858-DE69-4C54-B298-DD4BA3704740}" srcOrd="0" destOrd="0" presId="urn:microsoft.com/office/officeart/2005/8/layout/hierarchy2"/>
    <dgm:cxn modelId="{2068E7EA-5970-4B30-AFFD-95CDA7ADCB06}" type="presParOf" srcId="{A8FCD858-DE69-4C54-B298-DD4BA3704740}" destId="{7F08E55D-3F0A-4A91-AA7D-9DCAE3A68B69}" srcOrd="0" destOrd="0" presId="urn:microsoft.com/office/officeart/2005/8/layout/hierarchy2"/>
    <dgm:cxn modelId="{44E06EF0-FBEB-4254-968A-E653992B685E}" type="presParOf" srcId="{A8FCD858-DE69-4C54-B298-DD4BA3704740}" destId="{6B06543B-A98F-46B1-86D1-FDA6C9846EC0}" srcOrd="1" destOrd="0" presId="urn:microsoft.com/office/officeart/2005/8/layout/hierarchy2"/>
    <dgm:cxn modelId="{8831CD8E-8E87-4EB9-B6E7-7F22F1E0D510}" type="presParOf" srcId="{6B06543B-A98F-46B1-86D1-FDA6C9846EC0}" destId="{BFC88017-0BF4-4946-B7A0-FAB1443DC1C6}" srcOrd="0" destOrd="0" presId="urn:microsoft.com/office/officeart/2005/8/layout/hierarchy2"/>
    <dgm:cxn modelId="{0D5CC06F-29B7-4400-916F-0C3CEBAA1E73}" type="presParOf" srcId="{BFC88017-0BF4-4946-B7A0-FAB1443DC1C6}" destId="{18B821FA-DBA6-4875-B2FB-75C966601B8D}" srcOrd="0" destOrd="0" presId="urn:microsoft.com/office/officeart/2005/8/layout/hierarchy2"/>
    <dgm:cxn modelId="{5668BE40-104D-4491-B957-C578013122E8}" type="presParOf" srcId="{6B06543B-A98F-46B1-86D1-FDA6C9846EC0}" destId="{929A1FA1-EC04-41B3-BFA6-FF5E4116DB04}" srcOrd="1" destOrd="0" presId="urn:microsoft.com/office/officeart/2005/8/layout/hierarchy2"/>
    <dgm:cxn modelId="{2D0C425F-C2F5-4127-A279-A18CD1ABBF1E}" type="presParOf" srcId="{929A1FA1-EC04-41B3-BFA6-FF5E4116DB04}" destId="{A84AADF8-786D-44C7-93C3-988DC0A66747}" srcOrd="0" destOrd="0" presId="urn:microsoft.com/office/officeart/2005/8/layout/hierarchy2"/>
    <dgm:cxn modelId="{D37C470B-2C89-4AAD-8D29-C06EC5597275}" type="presParOf" srcId="{929A1FA1-EC04-41B3-BFA6-FF5E4116DB04}" destId="{EBFA738D-B07B-4768-9565-2A9B76EE0417}" srcOrd="1" destOrd="0" presId="urn:microsoft.com/office/officeart/2005/8/layout/hierarchy2"/>
    <dgm:cxn modelId="{19BC4E4B-F6E3-44BA-8F58-E4A7CD0FAB32}" type="presParOf" srcId="{EBFA738D-B07B-4768-9565-2A9B76EE0417}" destId="{0C668E3C-6B51-4897-BB9E-DA1A6CACDB03}" srcOrd="0" destOrd="0" presId="urn:microsoft.com/office/officeart/2005/8/layout/hierarchy2"/>
    <dgm:cxn modelId="{1AD08295-2091-44A1-AA5C-85AE7226BA88}" type="presParOf" srcId="{0C668E3C-6B51-4897-BB9E-DA1A6CACDB03}" destId="{DD2EDE4A-6BF8-4771-8A99-442E9B8CDEFE}" srcOrd="0" destOrd="0" presId="urn:microsoft.com/office/officeart/2005/8/layout/hierarchy2"/>
    <dgm:cxn modelId="{D1F6CDAD-ED90-4F33-8A43-09270C1CDBDE}" type="presParOf" srcId="{EBFA738D-B07B-4768-9565-2A9B76EE0417}" destId="{2ABC2784-DA67-4CE8-BBB3-3697FE04AB54}" srcOrd="1" destOrd="0" presId="urn:microsoft.com/office/officeart/2005/8/layout/hierarchy2"/>
    <dgm:cxn modelId="{F1F99C58-B619-4B92-8C91-C0ABDB1CCABC}" type="presParOf" srcId="{2ABC2784-DA67-4CE8-BBB3-3697FE04AB54}" destId="{08EC8437-FB25-4A25-AFFA-7C4654EC45F9}" srcOrd="0" destOrd="0" presId="urn:microsoft.com/office/officeart/2005/8/layout/hierarchy2"/>
    <dgm:cxn modelId="{66E5A7ED-EEAA-42F4-AA25-DC442774BEF8}" type="presParOf" srcId="{2ABC2784-DA67-4CE8-BBB3-3697FE04AB54}" destId="{B6B21091-6737-415C-B89F-6C2B75B02AE6}" srcOrd="1" destOrd="0" presId="urn:microsoft.com/office/officeart/2005/8/layout/hierarchy2"/>
    <dgm:cxn modelId="{192765FF-9F26-4491-AD75-4852615D2D55}" type="presParOf" srcId="{EBFA738D-B07B-4768-9565-2A9B76EE0417}" destId="{359EB28B-5696-464C-A7F4-DE4128681BC4}" srcOrd="2" destOrd="0" presId="urn:microsoft.com/office/officeart/2005/8/layout/hierarchy2"/>
    <dgm:cxn modelId="{DD16CE02-3AC6-4FF3-B8B2-561280E7AFAF}" type="presParOf" srcId="{359EB28B-5696-464C-A7F4-DE4128681BC4}" destId="{CAB4128D-1AF1-49A0-9844-F65D4C728033}" srcOrd="0" destOrd="0" presId="urn:microsoft.com/office/officeart/2005/8/layout/hierarchy2"/>
    <dgm:cxn modelId="{940B3343-58DF-455C-875E-5D123CF47893}" type="presParOf" srcId="{EBFA738D-B07B-4768-9565-2A9B76EE0417}" destId="{1866BC88-49CB-4AEA-BC1F-E3096F6FE4E6}" srcOrd="3" destOrd="0" presId="urn:microsoft.com/office/officeart/2005/8/layout/hierarchy2"/>
    <dgm:cxn modelId="{971D6EB7-2578-4103-8ACB-FDADB0965D79}" type="presParOf" srcId="{1866BC88-49CB-4AEA-BC1F-E3096F6FE4E6}" destId="{70847616-6F89-48DD-B06A-52A6C8E7CE04}" srcOrd="0" destOrd="0" presId="urn:microsoft.com/office/officeart/2005/8/layout/hierarchy2"/>
    <dgm:cxn modelId="{F1B65D2A-DE5E-443A-9D19-0483F4886AE3}" type="presParOf" srcId="{1866BC88-49CB-4AEA-BC1F-E3096F6FE4E6}" destId="{465E1ED1-D8A7-4BEC-893F-F5ECF47983F9}" srcOrd="1" destOrd="0" presId="urn:microsoft.com/office/officeart/2005/8/layout/hierarchy2"/>
    <dgm:cxn modelId="{C110809D-9404-43C1-A62C-2900D50975E0}" type="presParOf" srcId="{6B06543B-A98F-46B1-86D1-FDA6C9846EC0}" destId="{0D89AAB1-171A-4F8D-9CC3-765BA49A3165}" srcOrd="2" destOrd="0" presId="urn:microsoft.com/office/officeart/2005/8/layout/hierarchy2"/>
    <dgm:cxn modelId="{8B205C9B-E9ED-46F7-A038-511802594100}" type="presParOf" srcId="{0D89AAB1-171A-4F8D-9CC3-765BA49A3165}" destId="{CBC763B0-BB63-4922-8930-6671CFFDF052}" srcOrd="0" destOrd="0" presId="urn:microsoft.com/office/officeart/2005/8/layout/hierarchy2"/>
    <dgm:cxn modelId="{9A5ECF77-2AB7-414D-9F55-577E6AE3010C}" type="presParOf" srcId="{6B06543B-A98F-46B1-86D1-FDA6C9846EC0}" destId="{9BFD9735-2B3A-4B64-84A1-18365405AC27}" srcOrd="3" destOrd="0" presId="urn:microsoft.com/office/officeart/2005/8/layout/hierarchy2"/>
    <dgm:cxn modelId="{F48E8977-F511-4C2E-B6F0-9C20E3F8F4B4}" type="presParOf" srcId="{9BFD9735-2B3A-4B64-84A1-18365405AC27}" destId="{F1DB0C47-E2A1-4332-87FC-D4FB718BA202}" srcOrd="0" destOrd="0" presId="urn:microsoft.com/office/officeart/2005/8/layout/hierarchy2"/>
    <dgm:cxn modelId="{973460EB-2E21-489A-92B7-B76FC2393AF2}" type="presParOf" srcId="{9BFD9735-2B3A-4B64-84A1-18365405AC27}" destId="{DEE0C5C8-D44A-47AF-960B-D1A5276C3AA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3425AB-A914-4BD4-BD59-695F2BF38C01}" type="doc">
      <dgm:prSet loTypeId="urn:microsoft.com/office/officeart/2005/8/layout/hierarchy3" loCatId="hierarchy" qsTypeId="urn:microsoft.com/office/officeart/2005/8/quickstyle/simple1" qsCatId="simple" csTypeId="urn:microsoft.com/office/officeart/2005/8/colors/accent0_2" csCatId="mainScheme" phldr="1"/>
      <dgm:spPr/>
      <dgm:t>
        <a:bodyPr/>
        <a:lstStyle/>
        <a:p>
          <a:endParaRPr lang="en-US"/>
        </a:p>
      </dgm:t>
    </dgm:pt>
    <dgm:pt modelId="{3E1C5F33-DBDF-455A-886F-CB1F3AF26665}">
      <dgm:prSet phldrT="[Text]" custT="1"/>
      <dgm:spPr/>
      <dgm:t>
        <a:bodyPr/>
        <a:lstStyle/>
        <a:p>
          <a:r>
            <a:rPr lang="en-US" sz="1200" dirty="0">
              <a:latin typeface="+mn-lt"/>
              <a:cs typeface="Arial" panose="020B0604020202020204" pitchFamily="34" charset="0"/>
            </a:rPr>
            <a:t>Tenure Track Positions</a:t>
          </a:r>
        </a:p>
      </dgm:t>
    </dgm:pt>
    <dgm:pt modelId="{78E026A3-F9FE-4118-A446-AA27653332AF}" type="parTrans" cxnId="{43827692-DD06-4632-B4A7-84001C574539}">
      <dgm:prSet/>
      <dgm:spPr/>
      <dgm:t>
        <a:bodyPr/>
        <a:lstStyle/>
        <a:p>
          <a:endParaRPr lang="en-US" sz="1200">
            <a:latin typeface="+mn-lt"/>
            <a:cs typeface="Arial" panose="020B0604020202020204" pitchFamily="34" charset="0"/>
          </a:endParaRPr>
        </a:p>
      </dgm:t>
    </dgm:pt>
    <dgm:pt modelId="{3CA4228B-3490-4624-B474-246085872E8E}" type="sibTrans" cxnId="{43827692-DD06-4632-B4A7-84001C574539}">
      <dgm:prSet/>
      <dgm:spPr/>
      <dgm:t>
        <a:bodyPr/>
        <a:lstStyle/>
        <a:p>
          <a:endParaRPr lang="en-US" sz="1200">
            <a:latin typeface="+mn-lt"/>
            <a:cs typeface="Arial" panose="020B0604020202020204" pitchFamily="34" charset="0"/>
          </a:endParaRPr>
        </a:p>
      </dgm:t>
    </dgm:pt>
    <dgm:pt modelId="{383FA25B-78B9-4E37-AF48-C29C3707E1EB}">
      <dgm:prSet phldrT="[Text]" custT="1"/>
      <dgm:spPr/>
      <dgm:t>
        <a:bodyPr/>
        <a:lstStyle/>
        <a:p>
          <a:r>
            <a:rPr lang="en-US" sz="1200" dirty="0">
              <a:latin typeface="+mn-lt"/>
              <a:cs typeface="Arial" panose="020B0604020202020204" pitchFamily="34" charset="0"/>
            </a:rPr>
            <a:t>Emeritus Professor</a:t>
          </a:r>
        </a:p>
        <a:p>
          <a:r>
            <a:rPr lang="en-US" sz="1200" dirty="0">
              <a:latin typeface="+mn-lt"/>
              <a:cs typeface="Arial" panose="020B0604020202020204" pitchFamily="34" charset="0"/>
            </a:rPr>
            <a:t>(retired)</a:t>
          </a:r>
        </a:p>
      </dgm:t>
    </dgm:pt>
    <dgm:pt modelId="{45973A67-87E2-4229-8F4E-C202BF2A9E85}" type="parTrans" cxnId="{C5D2B83B-653A-49A5-AA1B-45CC934574A1}">
      <dgm:prSet/>
      <dgm:spPr/>
      <dgm:t>
        <a:bodyPr/>
        <a:lstStyle/>
        <a:p>
          <a:endParaRPr lang="en-US" sz="1200">
            <a:latin typeface="+mn-lt"/>
            <a:cs typeface="Arial" panose="020B0604020202020204" pitchFamily="34" charset="0"/>
          </a:endParaRPr>
        </a:p>
      </dgm:t>
    </dgm:pt>
    <dgm:pt modelId="{B27FF61D-180C-4511-BDCD-C774D1E6E908}" type="sibTrans" cxnId="{C5D2B83B-653A-49A5-AA1B-45CC934574A1}">
      <dgm:prSet/>
      <dgm:spPr/>
      <dgm:t>
        <a:bodyPr/>
        <a:lstStyle/>
        <a:p>
          <a:endParaRPr lang="en-US" sz="1200">
            <a:latin typeface="+mn-lt"/>
            <a:cs typeface="Arial" panose="020B0604020202020204" pitchFamily="34" charset="0"/>
          </a:endParaRPr>
        </a:p>
      </dgm:t>
    </dgm:pt>
    <dgm:pt modelId="{3404C520-C0A3-4FD2-895D-632ED5BBB91A}">
      <dgm:prSet phldrT="[Text]" custT="1"/>
      <dgm:spPr/>
      <dgm:t>
        <a:bodyPr/>
        <a:lstStyle/>
        <a:p>
          <a:r>
            <a:rPr lang="en-US" sz="1200" dirty="0">
              <a:latin typeface="+mn-lt"/>
              <a:cs typeface="Arial" panose="020B0604020202020204" pitchFamily="34" charset="0"/>
            </a:rPr>
            <a:t>Distinguished, Endowed or University Professor (title varies)</a:t>
          </a:r>
        </a:p>
      </dgm:t>
    </dgm:pt>
    <dgm:pt modelId="{74F1F761-D0D1-4D99-BC73-5CCD9F656EB9}" type="parTrans" cxnId="{9DB78755-C213-4A72-AAFE-E80BC22935ED}">
      <dgm:prSet/>
      <dgm:spPr/>
      <dgm:t>
        <a:bodyPr/>
        <a:lstStyle/>
        <a:p>
          <a:endParaRPr lang="en-US" sz="1200">
            <a:latin typeface="+mn-lt"/>
            <a:cs typeface="Arial" panose="020B0604020202020204" pitchFamily="34" charset="0"/>
          </a:endParaRPr>
        </a:p>
      </dgm:t>
    </dgm:pt>
    <dgm:pt modelId="{05FEFBC5-DD6E-43B7-BE1B-74D93ADA7F7B}" type="sibTrans" cxnId="{9DB78755-C213-4A72-AAFE-E80BC22935ED}">
      <dgm:prSet/>
      <dgm:spPr/>
      <dgm:t>
        <a:bodyPr/>
        <a:lstStyle/>
        <a:p>
          <a:endParaRPr lang="en-US" sz="1200">
            <a:latin typeface="+mn-lt"/>
            <a:cs typeface="Arial" panose="020B0604020202020204" pitchFamily="34" charset="0"/>
          </a:endParaRPr>
        </a:p>
      </dgm:t>
    </dgm:pt>
    <dgm:pt modelId="{C7953271-6F8B-4973-BBD4-C56B97112852}">
      <dgm:prSet phldrT="[Text]" custT="1"/>
      <dgm:spPr/>
      <dgm:t>
        <a:bodyPr/>
        <a:lstStyle/>
        <a:p>
          <a:r>
            <a:rPr lang="en-US" sz="1200" dirty="0">
              <a:latin typeface="+mn-lt"/>
              <a:cs typeface="Arial" panose="020B0604020202020204" pitchFamily="34" charset="0"/>
            </a:rPr>
            <a:t>Non-tenure Track Positions*</a:t>
          </a:r>
          <a:r>
            <a:rPr lang="en-US" sz="1200" baseline="30000" dirty="0">
              <a:latin typeface="+mn-lt"/>
              <a:cs typeface="Arial" panose="020B0604020202020204" pitchFamily="34" charset="0"/>
            </a:rPr>
            <a:t>†</a:t>
          </a:r>
        </a:p>
      </dgm:t>
    </dgm:pt>
    <dgm:pt modelId="{3CE8838C-1DDB-4DD0-BC4B-8D7DA07CD484}" type="parTrans" cxnId="{2AA6AFAF-030D-41E9-B3F4-D30E39D4C1AC}">
      <dgm:prSet/>
      <dgm:spPr/>
      <dgm:t>
        <a:bodyPr/>
        <a:lstStyle/>
        <a:p>
          <a:endParaRPr lang="en-US" sz="1200">
            <a:latin typeface="+mn-lt"/>
            <a:cs typeface="Arial" panose="020B0604020202020204" pitchFamily="34" charset="0"/>
          </a:endParaRPr>
        </a:p>
      </dgm:t>
    </dgm:pt>
    <dgm:pt modelId="{CF55979A-FDE9-4E10-9F7D-F0EEFB9999AA}" type="sibTrans" cxnId="{2AA6AFAF-030D-41E9-B3F4-D30E39D4C1AC}">
      <dgm:prSet/>
      <dgm:spPr/>
      <dgm:t>
        <a:bodyPr/>
        <a:lstStyle/>
        <a:p>
          <a:endParaRPr lang="en-US" sz="1200">
            <a:latin typeface="+mn-lt"/>
            <a:cs typeface="Arial" panose="020B0604020202020204" pitchFamily="34" charset="0"/>
          </a:endParaRPr>
        </a:p>
      </dgm:t>
    </dgm:pt>
    <dgm:pt modelId="{D69FB439-CCF1-47D6-8C68-C88637AE7E39}">
      <dgm:prSet phldrT="[Text]" custT="1"/>
      <dgm:spPr/>
      <dgm:t>
        <a:bodyPr/>
        <a:lstStyle/>
        <a:p>
          <a:r>
            <a:rPr lang="en-US" sz="1200" dirty="0">
              <a:latin typeface="+mn-lt"/>
              <a:cs typeface="Arial" panose="020B0604020202020204" pitchFamily="34" charset="0"/>
            </a:rPr>
            <a:t>Chair</a:t>
          </a:r>
        </a:p>
      </dgm:t>
    </dgm:pt>
    <dgm:pt modelId="{59503B7A-AA22-425F-BB86-364AAA8F6172}" type="parTrans" cxnId="{D3383462-F6A8-4D2A-A851-C6E41E13C9D8}">
      <dgm:prSet/>
      <dgm:spPr/>
      <dgm:t>
        <a:bodyPr/>
        <a:lstStyle/>
        <a:p>
          <a:endParaRPr lang="en-US" sz="1200">
            <a:latin typeface="+mn-lt"/>
            <a:cs typeface="Arial" panose="020B0604020202020204" pitchFamily="34" charset="0"/>
          </a:endParaRPr>
        </a:p>
      </dgm:t>
    </dgm:pt>
    <dgm:pt modelId="{D4FDB3F7-D41A-4FBC-BFC0-CB6469EA76E3}" type="sibTrans" cxnId="{D3383462-F6A8-4D2A-A851-C6E41E13C9D8}">
      <dgm:prSet/>
      <dgm:spPr/>
      <dgm:t>
        <a:bodyPr/>
        <a:lstStyle/>
        <a:p>
          <a:endParaRPr lang="en-US" sz="1200">
            <a:latin typeface="+mn-lt"/>
            <a:cs typeface="Arial" panose="020B0604020202020204" pitchFamily="34" charset="0"/>
          </a:endParaRPr>
        </a:p>
      </dgm:t>
    </dgm:pt>
    <dgm:pt modelId="{EED7A21B-389E-4AD6-A0E7-BFBCF019BBF3}">
      <dgm:prSet phldrT="[Text]" custT="1"/>
      <dgm:spPr/>
      <dgm:t>
        <a:bodyPr/>
        <a:lstStyle/>
        <a:p>
          <a:r>
            <a:rPr lang="en-US" sz="1200" dirty="0">
              <a:latin typeface="+mn-lt"/>
              <a:cs typeface="Arial" panose="020B0604020202020204" pitchFamily="34" charset="0"/>
            </a:rPr>
            <a:t>Dean</a:t>
          </a:r>
        </a:p>
      </dgm:t>
    </dgm:pt>
    <dgm:pt modelId="{871FFBF1-4B9D-40E1-8E5F-5B7C49CD12D5}" type="parTrans" cxnId="{C7C37E03-F6FA-404F-84F8-E3C04C3C3A36}">
      <dgm:prSet/>
      <dgm:spPr/>
      <dgm:t>
        <a:bodyPr/>
        <a:lstStyle/>
        <a:p>
          <a:endParaRPr lang="en-US" sz="1200">
            <a:latin typeface="+mn-lt"/>
            <a:cs typeface="Arial" panose="020B0604020202020204" pitchFamily="34" charset="0"/>
          </a:endParaRPr>
        </a:p>
      </dgm:t>
    </dgm:pt>
    <dgm:pt modelId="{12484CA7-EB3C-4FD0-BABF-E725638AE3D7}" type="sibTrans" cxnId="{C7C37E03-F6FA-404F-84F8-E3C04C3C3A36}">
      <dgm:prSet/>
      <dgm:spPr/>
      <dgm:t>
        <a:bodyPr/>
        <a:lstStyle/>
        <a:p>
          <a:endParaRPr lang="en-US" sz="1200">
            <a:latin typeface="+mn-lt"/>
            <a:cs typeface="Arial" panose="020B0604020202020204" pitchFamily="34" charset="0"/>
          </a:endParaRPr>
        </a:p>
      </dgm:t>
    </dgm:pt>
    <dgm:pt modelId="{C61D0E50-EE3E-4989-A32B-C5ED888C7805}">
      <dgm:prSet phldrT="[Text]" custT="1"/>
      <dgm:spPr/>
      <dgm:t>
        <a:bodyPr/>
        <a:lstStyle/>
        <a:p>
          <a:r>
            <a:rPr lang="en-US" sz="1200" dirty="0">
              <a:latin typeface="+mn-lt"/>
              <a:cs typeface="Arial" panose="020B0604020202020204" pitchFamily="34" charset="0"/>
            </a:rPr>
            <a:t>Administrative Positions</a:t>
          </a:r>
        </a:p>
      </dgm:t>
    </dgm:pt>
    <dgm:pt modelId="{3DBBCED6-C78C-4F39-86E4-4F7CBF7EB9C5}" type="parTrans" cxnId="{F3F18543-07FC-43A2-8570-677753663AF1}">
      <dgm:prSet/>
      <dgm:spPr/>
      <dgm:t>
        <a:bodyPr/>
        <a:lstStyle/>
        <a:p>
          <a:endParaRPr lang="en-US" sz="1200">
            <a:latin typeface="+mn-lt"/>
            <a:cs typeface="Arial" panose="020B0604020202020204" pitchFamily="34" charset="0"/>
          </a:endParaRPr>
        </a:p>
      </dgm:t>
    </dgm:pt>
    <dgm:pt modelId="{B501B906-85A0-4DE0-9E02-F32E9C3EB6B7}" type="sibTrans" cxnId="{F3F18543-07FC-43A2-8570-677753663AF1}">
      <dgm:prSet/>
      <dgm:spPr/>
      <dgm:t>
        <a:bodyPr/>
        <a:lstStyle/>
        <a:p>
          <a:endParaRPr lang="en-US" sz="1200">
            <a:latin typeface="+mn-lt"/>
            <a:cs typeface="Arial" panose="020B0604020202020204" pitchFamily="34" charset="0"/>
          </a:endParaRPr>
        </a:p>
      </dgm:t>
    </dgm:pt>
    <dgm:pt modelId="{6E73E8BD-22CC-48DA-BF98-1C1F731EB30B}">
      <dgm:prSet phldrT="[Text]" custT="1"/>
      <dgm:spPr/>
      <dgm:t>
        <a:bodyPr/>
        <a:lstStyle/>
        <a:p>
          <a:r>
            <a:rPr lang="en-US" sz="1200" dirty="0">
              <a:latin typeface="+mn-lt"/>
              <a:cs typeface="Arial" panose="020B0604020202020204" pitchFamily="34" charset="0"/>
            </a:rPr>
            <a:t>Other Positions**</a:t>
          </a:r>
        </a:p>
      </dgm:t>
    </dgm:pt>
    <dgm:pt modelId="{E1D0D774-9820-4CCB-A176-734ADDF4191C}" type="parTrans" cxnId="{47433645-D17D-4D26-8B03-EE008DA7A2D1}">
      <dgm:prSet/>
      <dgm:spPr/>
      <dgm:t>
        <a:bodyPr/>
        <a:lstStyle/>
        <a:p>
          <a:endParaRPr lang="en-US" sz="1200">
            <a:latin typeface="+mn-lt"/>
            <a:cs typeface="Arial" panose="020B0604020202020204" pitchFamily="34" charset="0"/>
          </a:endParaRPr>
        </a:p>
      </dgm:t>
    </dgm:pt>
    <dgm:pt modelId="{AC081A58-EAAA-4C30-B2BF-86E2638F6518}" type="sibTrans" cxnId="{47433645-D17D-4D26-8B03-EE008DA7A2D1}">
      <dgm:prSet/>
      <dgm:spPr/>
      <dgm:t>
        <a:bodyPr/>
        <a:lstStyle/>
        <a:p>
          <a:endParaRPr lang="en-US" sz="1200">
            <a:latin typeface="+mn-lt"/>
            <a:cs typeface="Arial" panose="020B0604020202020204" pitchFamily="34" charset="0"/>
          </a:endParaRPr>
        </a:p>
      </dgm:t>
    </dgm:pt>
    <dgm:pt modelId="{AD6C943D-AD3E-4643-9E3D-8D6EE2A53D30}">
      <dgm:prSet custT="1"/>
      <dgm:spPr/>
      <dgm:t>
        <a:bodyPr/>
        <a:lstStyle/>
        <a:p>
          <a:r>
            <a:rPr lang="en-US" sz="1200" dirty="0">
              <a:latin typeface="+mn-lt"/>
              <a:cs typeface="Arial" panose="020B0604020202020204" pitchFamily="34" charset="0"/>
            </a:rPr>
            <a:t>Professor (Full Professor)</a:t>
          </a:r>
        </a:p>
      </dgm:t>
    </dgm:pt>
    <dgm:pt modelId="{E00A7E18-FAD6-4B56-A073-9FA5A6C7999A}" type="parTrans" cxnId="{C089C71F-D78B-4339-8891-66EC7E2F49FE}">
      <dgm:prSet/>
      <dgm:spPr/>
      <dgm:t>
        <a:bodyPr/>
        <a:lstStyle/>
        <a:p>
          <a:endParaRPr lang="en-US" sz="1200">
            <a:latin typeface="+mn-lt"/>
            <a:cs typeface="Arial" panose="020B0604020202020204" pitchFamily="34" charset="0"/>
          </a:endParaRPr>
        </a:p>
      </dgm:t>
    </dgm:pt>
    <dgm:pt modelId="{4D768E6B-F27A-45B3-AFEA-268B7622BEAB}" type="sibTrans" cxnId="{C089C71F-D78B-4339-8891-66EC7E2F49FE}">
      <dgm:prSet/>
      <dgm:spPr/>
      <dgm:t>
        <a:bodyPr/>
        <a:lstStyle/>
        <a:p>
          <a:endParaRPr lang="en-US" sz="1200">
            <a:latin typeface="+mn-lt"/>
            <a:cs typeface="Arial" panose="020B0604020202020204" pitchFamily="34" charset="0"/>
          </a:endParaRPr>
        </a:p>
      </dgm:t>
    </dgm:pt>
    <dgm:pt modelId="{30EED9D0-75B4-41E6-BB34-F3CFF6B4D715}">
      <dgm:prSet custT="1"/>
      <dgm:spPr/>
      <dgm:t>
        <a:bodyPr/>
        <a:lstStyle/>
        <a:p>
          <a:r>
            <a:rPr lang="en-US" sz="1200" dirty="0">
              <a:latin typeface="+mn-lt"/>
              <a:cs typeface="Arial" panose="020B0604020202020204" pitchFamily="34" charset="0"/>
            </a:rPr>
            <a:t>Associate Professor (tenured)</a:t>
          </a:r>
        </a:p>
      </dgm:t>
    </dgm:pt>
    <dgm:pt modelId="{9B671680-D63D-4C08-984F-87C22FEBCCBC}" type="parTrans" cxnId="{CA5F9F90-611E-4D8A-ABA5-C750AC4B351D}">
      <dgm:prSet/>
      <dgm:spPr/>
      <dgm:t>
        <a:bodyPr/>
        <a:lstStyle/>
        <a:p>
          <a:endParaRPr lang="en-US" sz="1200">
            <a:latin typeface="+mn-lt"/>
            <a:cs typeface="Arial" panose="020B0604020202020204" pitchFamily="34" charset="0"/>
          </a:endParaRPr>
        </a:p>
      </dgm:t>
    </dgm:pt>
    <dgm:pt modelId="{FFAE9202-A985-4DF4-B3CA-53483A5AD32B}" type="sibTrans" cxnId="{CA5F9F90-611E-4D8A-ABA5-C750AC4B351D}">
      <dgm:prSet/>
      <dgm:spPr/>
      <dgm:t>
        <a:bodyPr/>
        <a:lstStyle/>
        <a:p>
          <a:endParaRPr lang="en-US" sz="1200">
            <a:latin typeface="+mn-lt"/>
            <a:cs typeface="Arial" panose="020B0604020202020204" pitchFamily="34" charset="0"/>
          </a:endParaRPr>
        </a:p>
      </dgm:t>
    </dgm:pt>
    <dgm:pt modelId="{20957076-8D2E-4DAF-AC1A-07C49A505671}">
      <dgm:prSet custT="1"/>
      <dgm:spPr>
        <a:solidFill>
          <a:srgbClr val="203864">
            <a:alpha val="50196"/>
          </a:srgbClr>
        </a:solidFill>
        <a:ln>
          <a:solidFill>
            <a:srgbClr val="203864"/>
          </a:solidFill>
        </a:ln>
      </dgm:spPr>
      <dgm:t>
        <a:bodyPr/>
        <a:lstStyle/>
        <a:p>
          <a:r>
            <a:rPr lang="en-US" sz="1200" dirty="0">
              <a:solidFill>
                <a:schemeClr val="bg1"/>
              </a:solidFill>
              <a:latin typeface="+mn-lt"/>
              <a:cs typeface="Arial" panose="020B0604020202020204" pitchFamily="34" charset="0"/>
            </a:rPr>
            <a:t>Assistant Professor (entry-level for tenure track)</a:t>
          </a:r>
        </a:p>
      </dgm:t>
    </dgm:pt>
    <dgm:pt modelId="{3FDE132C-1E03-4741-A22C-EC3DF80101CA}" type="parTrans" cxnId="{CA077F3E-C7FC-48AF-910C-083E9F7F1413}">
      <dgm:prSet/>
      <dgm:spPr/>
      <dgm:t>
        <a:bodyPr/>
        <a:lstStyle/>
        <a:p>
          <a:endParaRPr lang="en-US" sz="1200">
            <a:latin typeface="+mn-lt"/>
            <a:cs typeface="Arial" panose="020B0604020202020204" pitchFamily="34" charset="0"/>
          </a:endParaRPr>
        </a:p>
      </dgm:t>
    </dgm:pt>
    <dgm:pt modelId="{E43D864A-0644-4EA0-BA9F-726F468E59BF}" type="sibTrans" cxnId="{CA077F3E-C7FC-48AF-910C-083E9F7F1413}">
      <dgm:prSet/>
      <dgm:spPr/>
      <dgm:t>
        <a:bodyPr/>
        <a:lstStyle/>
        <a:p>
          <a:endParaRPr lang="en-US" sz="1200">
            <a:latin typeface="+mn-lt"/>
            <a:cs typeface="Arial" panose="020B0604020202020204" pitchFamily="34" charset="0"/>
          </a:endParaRPr>
        </a:p>
      </dgm:t>
    </dgm:pt>
    <dgm:pt modelId="{EAB67E4B-A9D8-47FE-B82D-227B439832ED}">
      <dgm:prSet custT="1"/>
      <dgm:spPr/>
      <dgm:t>
        <a:bodyPr/>
        <a:lstStyle/>
        <a:p>
          <a:r>
            <a:rPr lang="en-US" sz="1200" dirty="0">
              <a:latin typeface="+mn-lt"/>
              <a:cs typeface="Arial" panose="020B0604020202020204" pitchFamily="34" charset="0"/>
            </a:rPr>
            <a:t>Research Associate</a:t>
          </a:r>
        </a:p>
      </dgm:t>
    </dgm:pt>
    <dgm:pt modelId="{5E60BBA1-379A-4DE5-87AC-DD4D82CCA54A}" type="parTrans" cxnId="{7844CD36-3373-4323-B4B5-67D67C26F5FB}">
      <dgm:prSet/>
      <dgm:spPr/>
      <dgm:t>
        <a:bodyPr/>
        <a:lstStyle/>
        <a:p>
          <a:endParaRPr lang="en-US" sz="1200">
            <a:latin typeface="+mn-lt"/>
            <a:cs typeface="Arial" panose="020B0604020202020204" pitchFamily="34" charset="0"/>
          </a:endParaRPr>
        </a:p>
      </dgm:t>
    </dgm:pt>
    <dgm:pt modelId="{47D62D2A-F905-4FCD-B066-B61CFC6D5234}" type="sibTrans" cxnId="{7844CD36-3373-4323-B4B5-67D67C26F5FB}">
      <dgm:prSet/>
      <dgm:spPr/>
      <dgm:t>
        <a:bodyPr/>
        <a:lstStyle/>
        <a:p>
          <a:endParaRPr lang="en-US" sz="1200">
            <a:latin typeface="+mn-lt"/>
            <a:cs typeface="Arial" panose="020B0604020202020204" pitchFamily="34" charset="0"/>
          </a:endParaRPr>
        </a:p>
      </dgm:t>
    </dgm:pt>
    <dgm:pt modelId="{4857D2F8-C5D0-4566-84DF-2D15917AC1D3}">
      <dgm:prSet custT="1"/>
      <dgm:spPr/>
      <dgm:t>
        <a:bodyPr/>
        <a:lstStyle/>
        <a:p>
          <a:r>
            <a:rPr lang="en-US" sz="1200" dirty="0">
              <a:latin typeface="+mn-lt"/>
              <a:cs typeface="Arial" panose="020B0604020202020204" pitchFamily="34" charset="0"/>
            </a:rPr>
            <a:t>Lecturer</a:t>
          </a:r>
        </a:p>
      </dgm:t>
    </dgm:pt>
    <dgm:pt modelId="{266D2008-4C72-4CEF-890D-90A82BE7CF2D}" type="parTrans" cxnId="{A0D46284-1A5F-4189-84E8-2FA2FFB6886D}">
      <dgm:prSet/>
      <dgm:spPr/>
      <dgm:t>
        <a:bodyPr/>
        <a:lstStyle/>
        <a:p>
          <a:endParaRPr lang="en-US" sz="1200">
            <a:latin typeface="+mn-lt"/>
            <a:cs typeface="Arial" panose="020B0604020202020204" pitchFamily="34" charset="0"/>
          </a:endParaRPr>
        </a:p>
      </dgm:t>
    </dgm:pt>
    <dgm:pt modelId="{3E83A172-A6D6-4100-AF72-57BF5157E971}" type="sibTrans" cxnId="{A0D46284-1A5F-4189-84E8-2FA2FFB6886D}">
      <dgm:prSet/>
      <dgm:spPr/>
      <dgm:t>
        <a:bodyPr/>
        <a:lstStyle/>
        <a:p>
          <a:endParaRPr lang="en-US" sz="1200">
            <a:latin typeface="+mn-lt"/>
            <a:cs typeface="Arial" panose="020B0604020202020204" pitchFamily="34" charset="0"/>
          </a:endParaRPr>
        </a:p>
      </dgm:t>
    </dgm:pt>
    <dgm:pt modelId="{78C1B917-7DAC-453F-A372-63445465A681}">
      <dgm:prSet custT="1"/>
      <dgm:spPr/>
      <dgm:t>
        <a:bodyPr/>
        <a:lstStyle/>
        <a:p>
          <a:r>
            <a:rPr lang="en-US" sz="1200" dirty="0">
              <a:latin typeface="+mn-lt"/>
              <a:cs typeface="Arial" panose="020B0604020202020204" pitchFamily="34" charset="0"/>
            </a:rPr>
            <a:t>Instructor</a:t>
          </a:r>
        </a:p>
      </dgm:t>
    </dgm:pt>
    <dgm:pt modelId="{1ED645C1-9645-444A-8C1E-D9A41B3F6200}" type="parTrans" cxnId="{A55988B1-7F32-47D4-B301-1E5EF70BA325}">
      <dgm:prSet/>
      <dgm:spPr/>
      <dgm:t>
        <a:bodyPr/>
        <a:lstStyle/>
        <a:p>
          <a:endParaRPr lang="en-US" sz="1200">
            <a:latin typeface="+mn-lt"/>
            <a:cs typeface="Arial" panose="020B0604020202020204" pitchFamily="34" charset="0"/>
          </a:endParaRPr>
        </a:p>
      </dgm:t>
    </dgm:pt>
    <dgm:pt modelId="{0D4D2E10-4C24-40C7-9829-2311122D5886}" type="sibTrans" cxnId="{A55988B1-7F32-47D4-B301-1E5EF70BA325}">
      <dgm:prSet/>
      <dgm:spPr/>
      <dgm:t>
        <a:bodyPr/>
        <a:lstStyle/>
        <a:p>
          <a:endParaRPr lang="en-US" sz="1200">
            <a:latin typeface="+mn-lt"/>
            <a:cs typeface="Arial" panose="020B0604020202020204" pitchFamily="34" charset="0"/>
          </a:endParaRPr>
        </a:p>
      </dgm:t>
    </dgm:pt>
    <dgm:pt modelId="{6DE4BC72-7BFC-48D2-BDE2-C96E2C0AA8EE}">
      <dgm:prSet custT="1"/>
      <dgm:spPr/>
      <dgm:t>
        <a:bodyPr/>
        <a:lstStyle/>
        <a:p>
          <a:r>
            <a:rPr lang="en-US" sz="1200" dirty="0">
              <a:latin typeface="+mn-lt"/>
              <a:cs typeface="Arial" panose="020B0604020202020204" pitchFamily="34" charset="0"/>
            </a:rPr>
            <a:t>Adjunct Professor</a:t>
          </a:r>
        </a:p>
      </dgm:t>
    </dgm:pt>
    <dgm:pt modelId="{52674546-649C-494D-9650-6D465F5D8B16}" type="parTrans" cxnId="{2D047C79-8085-429C-BD3B-4A9D425CC55B}">
      <dgm:prSet/>
      <dgm:spPr/>
      <dgm:t>
        <a:bodyPr/>
        <a:lstStyle/>
        <a:p>
          <a:endParaRPr lang="en-US" sz="1200">
            <a:latin typeface="+mn-lt"/>
            <a:cs typeface="Arial" panose="020B0604020202020204" pitchFamily="34" charset="0"/>
          </a:endParaRPr>
        </a:p>
      </dgm:t>
    </dgm:pt>
    <dgm:pt modelId="{7238879F-9F05-474D-9A4B-97AD06B753E5}" type="sibTrans" cxnId="{2D047C79-8085-429C-BD3B-4A9D425CC55B}">
      <dgm:prSet/>
      <dgm:spPr/>
      <dgm:t>
        <a:bodyPr/>
        <a:lstStyle/>
        <a:p>
          <a:endParaRPr lang="en-US" sz="1200">
            <a:latin typeface="+mn-lt"/>
            <a:cs typeface="Arial" panose="020B0604020202020204" pitchFamily="34" charset="0"/>
          </a:endParaRPr>
        </a:p>
      </dgm:t>
    </dgm:pt>
    <dgm:pt modelId="{1FA1DB9D-A7AC-42A2-82FA-DB2C2FC98DB1}">
      <dgm:prSet custT="1"/>
      <dgm:spPr/>
      <dgm:t>
        <a:bodyPr/>
        <a:lstStyle/>
        <a:p>
          <a:r>
            <a:rPr lang="en-US" sz="1200" dirty="0">
              <a:latin typeface="+mn-lt"/>
              <a:cs typeface="Arial" panose="020B0604020202020204" pitchFamily="34" charset="0"/>
            </a:rPr>
            <a:t>Clinical Professor</a:t>
          </a:r>
        </a:p>
      </dgm:t>
    </dgm:pt>
    <dgm:pt modelId="{07AED756-2D0B-487D-9566-BF247D4A3D6F}" type="parTrans" cxnId="{5B83DF99-7CBC-4E8B-9EB5-9CE7ED3F0446}">
      <dgm:prSet/>
      <dgm:spPr/>
      <dgm:t>
        <a:bodyPr/>
        <a:lstStyle/>
        <a:p>
          <a:endParaRPr lang="en-US" sz="1200">
            <a:latin typeface="+mn-lt"/>
            <a:cs typeface="Arial" panose="020B0604020202020204" pitchFamily="34" charset="0"/>
          </a:endParaRPr>
        </a:p>
      </dgm:t>
    </dgm:pt>
    <dgm:pt modelId="{79314BF5-AEB0-40AE-B1BC-2AA06CCB85FD}" type="sibTrans" cxnId="{5B83DF99-7CBC-4E8B-9EB5-9CE7ED3F0446}">
      <dgm:prSet/>
      <dgm:spPr/>
      <dgm:t>
        <a:bodyPr/>
        <a:lstStyle/>
        <a:p>
          <a:endParaRPr lang="en-US" sz="1200">
            <a:latin typeface="+mn-lt"/>
            <a:cs typeface="Arial" panose="020B0604020202020204" pitchFamily="34" charset="0"/>
          </a:endParaRPr>
        </a:p>
      </dgm:t>
    </dgm:pt>
    <dgm:pt modelId="{5006FB9F-6D99-4547-BC0A-4BDA48B58BC4}">
      <dgm:prSet custT="1"/>
      <dgm:spPr/>
      <dgm:t>
        <a:bodyPr/>
        <a:lstStyle/>
        <a:p>
          <a:r>
            <a:rPr lang="en-US" sz="1200" dirty="0">
              <a:latin typeface="+mn-lt"/>
              <a:cs typeface="Arial" panose="020B0604020202020204" pitchFamily="34" charset="0"/>
            </a:rPr>
            <a:t>Professor of Practice</a:t>
          </a:r>
        </a:p>
      </dgm:t>
    </dgm:pt>
    <dgm:pt modelId="{4CE490DC-C225-484F-928E-8F5E77167424}" type="parTrans" cxnId="{76F1F26E-6DBC-4737-939C-0C171F47B51F}">
      <dgm:prSet/>
      <dgm:spPr/>
      <dgm:t>
        <a:bodyPr/>
        <a:lstStyle/>
        <a:p>
          <a:endParaRPr lang="en-US" sz="1200">
            <a:latin typeface="+mn-lt"/>
            <a:cs typeface="Arial" panose="020B0604020202020204" pitchFamily="34" charset="0"/>
          </a:endParaRPr>
        </a:p>
      </dgm:t>
    </dgm:pt>
    <dgm:pt modelId="{C9DB1858-BABC-42F0-A007-32C8C6319AAB}" type="sibTrans" cxnId="{76F1F26E-6DBC-4737-939C-0C171F47B51F}">
      <dgm:prSet/>
      <dgm:spPr/>
      <dgm:t>
        <a:bodyPr/>
        <a:lstStyle/>
        <a:p>
          <a:endParaRPr lang="en-US" sz="1200">
            <a:latin typeface="+mn-lt"/>
            <a:cs typeface="Arial" panose="020B0604020202020204" pitchFamily="34" charset="0"/>
          </a:endParaRPr>
        </a:p>
      </dgm:t>
    </dgm:pt>
    <dgm:pt modelId="{DA5508E1-C961-49D1-999B-84F31C9C0090}">
      <dgm:prSet custT="1"/>
      <dgm:spPr/>
      <dgm:t>
        <a:bodyPr/>
        <a:lstStyle/>
        <a:p>
          <a:r>
            <a:rPr lang="en-US" sz="1200" dirty="0">
              <a:latin typeface="+mn-lt"/>
              <a:cs typeface="Arial" panose="020B0604020202020204" pitchFamily="34" charset="0"/>
            </a:rPr>
            <a:t>Research Scientist</a:t>
          </a:r>
        </a:p>
      </dgm:t>
    </dgm:pt>
    <dgm:pt modelId="{9E051CD3-FC75-486B-86A9-975C312EC561}" type="parTrans" cxnId="{6A8A2B38-0BA8-4185-96C7-911ED5E25B95}">
      <dgm:prSet/>
      <dgm:spPr/>
      <dgm:t>
        <a:bodyPr/>
        <a:lstStyle/>
        <a:p>
          <a:endParaRPr lang="en-US" sz="1200">
            <a:latin typeface="+mn-lt"/>
            <a:cs typeface="Arial" panose="020B0604020202020204" pitchFamily="34" charset="0"/>
          </a:endParaRPr>
        </a:p>
      </dgm:t>
    </dgm:pt>
    <dgm:pt modelId="{735C25B1-ABCF-4D5D-B880-62665712E03C}" type="sibTrans" cxnId="{6A8A2B38-0BA8-4185-96C7-911ED5E25B95}">
      <dgm:prSet/>
      <dgm:spPr/>
      <dgm:t>
        <a:bodyPr/>
        <a:lstStyle/>
        <a:p>
          <a:endParaRPr lang="en-US" sz="1200">
            <a:latin typeface="+mn-lt"/>
            <a:cs typeface="Arial" panose="020B0604020202020204" pitchFamily="34" charset="0"/>
          </a:endParaRPr>
        </a:p>
      </dgm:t>
    </dgm:pt>
    <dgm:pt modelId="{DA68BF27-7D85-4BB1-818D-0D7FD80108E8}">
      <dgm:prSet custT="1"/>
      <dgm:spPr/>
      <dgm:t>
        <a:bodyPr/>
        <a:lstStyle/>
        <a:p>
          <a:r>
            <a:rPr lang="en-US" sz="1200" dirty="0">
              <a:latin typeface="+mn-lt"/>
              <a:cs typeface="Arial" panose="020B0604020202020204" pitchFamily="34" charset="0"/>
            </a:rPr>
            <a:t>Visiting Professor</a:t>
          </a:r>
        </a:p>
      </dgm:t>
    </dgm:pt>
    <dgm:pt modelId="{7E83161C-683E-4747-AB09-0769D91B5B19}" type="parTrans" cxnId="{DA9006C5-3D11-42CC-84B4-7EEAA173B769}">
      <dgm:prSet/>
      <dgm:spPr/>
      <dgm:t>
        <a:bodyPr/>
        <a:lstStyle/>
        <a:p>
          <a:endParaRPr lang="en-US">
            <a:latin typeface="+mn-lt"/>
          </a:endParaRPr>
        </a:p>
      </dgm:t>
    </dgm:pt>
    <dgm:pt modelId="{5504402F-5744-479B-BB96-D3D31C4BCAB0}" type="sibTrans" cxnId="{DA9006C5-3D11-42CC-84B4-7EEAA173B769}">
      <dgm:prSet/>
      <dgm:spPr/>
      <dgm:t>
        <a:bodyPr/>
        <a:lstStyle/>
        <a:p>
          <a:endParaRPr lang="en-US">
            <a:latin typeface="+mn-lt"/>
          </a:endParaRPr>
        </a:p>
      </dgm:t>
    </dgm:pt>
    <dgm:pt modelId="{7EE04721-664E-4EAD-A423-2548492D4F53}">
      <dgm:prSet custT="1"/>
      <dgm:spPr/>
      <dgm:t>
        <a:bodyPr/>
        <a:lstStyle/>
        <a:p>
          <a:r>
            <a:rPr lang="en-US" sz="1200" dirty="0">
              <a:latin typeface="+mn-lt"/>
              <a:cs typeface="Arial" panose="020B0604020202020204" pitchFamily="34" charset="0"/>
            </a:rPr>
            <a:t>Director (Center or Institute)</a:t>
          </a:r>
        </a:p>
      </dgm:t>
    </dgm:pt>
    <dgm:pt modelId="{D1876583-84DF-4289-A0B8-EF72EAAF23E0}" type="parTrans" cxnId="{2ECAE6DC-262C-400A-BF9E-3C0EF5DA91C1}">
      <dgm:prSet/>
      <dgm:spPr/>
      <dgm:t>
        <a:bodyPr/>
        <a:lstStyle/>
        <a:p>
          <a:endParaRPr lang="en-US">
            <a:latin typeface="+mn-lt"/>
          </a:endParaRPr>
        </a:p>
      </dgm:t>
    </dgm:pt>
    <dgm:pt modelId="{373094EB-1AAD-49BD-865A-255E6CD9AFB0}" type="sibTrans" cxnId="{2ECAE6DC-262C-400A-BF9E-3C0EF5DA91C1}">
      <dgm:prSet/>
      <dgm:spPr/>
      <dgm:t>
        <a:bodyPr/>
        <a:lstStyle/>
        <a:p>
          <a:endParaRPr lang="en-US">
            <a:latin typeface="+mn-lt"/>
          </a:endParaRPr>
        </a:p>
      </dgm:t>
    </dgm:pt>
    <dgm:pt modelId="{3A2BAEE8-154F-4161-A697-A711585C5D2F}" type="pres">
      <dgm:prSet presAssocID="{A23425AB-A914-4BD4-BD59-695F2BF38C01}" presName="diagram" presStyleCnt="0">
        <dgm:presLayoutVars>
          <dgm:chPref val="1"/>
          <dgm:dir/>
          <dgm:animOne val="branch"/>
          <dgm:animLvl val="lvl"/>
          <dgm:resizeHandles/>
        </dgm:presLayoutVars>
      </dgm:prSet>
      <dgm:spPr/>
    </dgm:pt>
    <dgm:pt modelId="{85373D5F-B89F-4FAE-9720-DC05D376FFF0}" type="pres">
      <dgm:prSet presAssocID="{3E1C5F33-DBDF-455A-886F-CB1F3AF26665}" presName="root" presStyleCnt="0"/>
      <dgm:spPr/>
    </dgm:pt>
    <dgm:pt modelId="{02DCC7C7-87FC-4712-BB5B-D27E305A3965}" type="pres">
      <dgm:prSet presAssocID="{3E1C5F33-DBDF-455A-886F-CB1F3AF26665}" presName="rootComposite" presStyleCnt="0"/>
      <dgm:spPr/>
    </dgm:pt>
    <dgm:pt modelId="{776E771F-5E85-4741-B194-B8F754415183}" type="pres">
      <dgm:prSet presAssocID="{3E1C5F33-DBDF-455A-886F-CB1F3AF26665}" presName="rootText" presStyleLbl="node1" presStyleIdx="0" presStyleCnt="4"/>
      <dgm:spPr/>
    </dgm:pt>
    <dgm:pt modelId="{EDFA8D6B-CA46-4D0B-9DA6-A0A384C26E2E}" type="pres">
      <dgm:prSet presAssocID="{3E1C5F33-DBDF-455A-886F-CB1F3AF26665}" presName="rootConnector" presStyleLbl="node1" presStyleIdx="0" presStyleCnt="4"/>
      <dgm:spPr/>
    </dgm:pt>
    <dgm:pt modelId="{1254013F-FCCA-4F6D-A5AE-20E8F81C4123}" type="pres">
      <dgm:prSet presAssocID="{3E1C5F33-DBDF-455A-886F-CB1F3AF26665}" presName="childShape" presStyleCnt="0"/>
      <dgm:spPr/>
    </dgm:pt>
    <dgm:pt modelId="{3D2BC488-8B6F-4AC2-869B-20BB8E080BD2}" type="pres">
      <dgm:prSet presAssocID="{45973A67-87E2-4229-8F4E-C202BF2A9E85}" presName="Name13" presStyleLbl="parChTrans1D2" presStyleIdx="0" presStyleCnt="16"/>
      <dgm:spPr/>
    </dgm:pt>
    <dgm:pt modelId="{9DBD8CBE-40AB-4DB9-8A27-49F0AC3D57D7}" type="pres">
      <dgm:prSet presAssocID="{383FA25B-78B9-4E37-AF48-C29C3707E1EB}" presName="childText" presStyleLbl="bgAcc1" presStyleIdx="0" presStyleCnt="16" custScaleX="123622" custScaleY="104485">
        <dgm:presLayoutVars>
          <dgm:bulletEnabled val="1"/>
        </dgm:presLayoutVars>
      </dgm:prSet>
      <dgm:spPr/>
    </dgm:pt>
    <dgm:pt modelId="{A9E41366-AA60-40D7-BB47-CFA8B5B96911}" type="pres">
      <dgm:prSet presAssocID="{74F1F761-D0D1-4D99-BC73-5CCD9F656EB9}" presName="Name13" presStyleLbl="parChTrans1D2" presStyleIdx="1" presStyleCnt="16"/>
      <dgm:spPr/>
    </dgm:pt>
    <dgm:pt modelId="{C83814F4-D452-4C03-A5B4-9AEF2F44C391}" type="pres">
      <dgm:prSet presAssocID="{3404C520-C0A3-4FD2-895D-632ED5BBB91A}" presName="childText" presStyleLbl="bgAcc1" presStyleIdx="1" presStyleCnt="16" custScaleX="127237" custScaleY="107836">
        <dgm:presLayoutVars>
          <dgm:bulletEnabled val="1"/>
        </dgm:presLayoutVars>
      </dgm:prSet>
      <dgm:spPr/>
    </dgm:pt>
    <dgm:pt modelId="{9F0F49CA-2C40-4E97-8D71-E07EE5B2C5D2}" type="pres">
      <dgm:prSet presAssocID="{E00A7E18-FAD6-4B56-A073-9FA5A6C7999A}" presName="Name13" presStyleLbl="parChTrans1D2" presStyleIdx="2" presStyleCnt="16"/>
      <dgm:spPr/>
    </dgm:pt>
    <dgm:pt modelId="{BCA8A5C2-79E1-4D03-8662-E18993197284}" type="pres">
      <dgm:prSet presAssocID="{AD6C943D-AD3E-4643-9E3D-8D6EE2A53D30}" presName="childText" presStyleLbl="bgAcc1" presStyleIdx="2" presStyleCnt="16" custScaleX="125584" custScaleY="106747">
        <dgm:presLayoutVars>
          <dgm:bulletEnabled val="1"/>
        </dgm:presLayoutVars>
      </dgm:prSet>
      <dgm:spPr/>
    </dgm:pt>
    <dgm:pt modelId="{91491847-969E-4676-AB8B-1D6817ADD951}" type="pres">
      <dgm:prSet presAssocID="{9B671680-D63D-4C08-984F-87C22FEBCCBC}" presName="Name13" presStyleLbl="parChTrans1D2" presStyleIdx="3" presStyleCnt="16"/>
      <dgm:spPr/>
    </dgm:pt>
    <dgm:pt modelId="{28C9116F-5F16-4034-AA45-C5641A24BBDA}" type="pres">
      <dgm:prSet presAssocID="{30EED9D0-75B4-41E6-BB34-F3CFF6B4D715}" presName="childText" presStyleLbl="bgAcc1" presStyleIdx="3" presStyleCnt="16" custScaleX="126866" custScaleY="106747">
        <dgm:presLayoutVars>
          <dgm:bulletEnabled val="1"/>
        </dgm:presLayoutVars>
      </dgm:prSet>
      <dgm:spPr/>
    </dgm:pt>
    <dgm:pt modelId="{346CA2FB-5C4E-4866-A031-119D7912CC11}" type="pres">
      <dgm:prSet presAssocID="{3FDE132C-1E03-4741-A22C-EC3DF80101CA}" presName="Name13" presStyleLbl="parChTrans1D2" presStyleIdx="4" presStyleCnt="16"/>
      <dgm:spPr/>
    </dgm:pt>
    <dgm:pt modelId="{B45C8420-4841-4D21-90F0-F3BF65C71B1F}" type="pres">
      <dgm:prSet presAssocID="{20957076-8D2E-4DAF-AC1A-07C49A505671}" presName="childText" presStyleLbl="bgAcc1" presStyleIdx="4" presStyleCnt="16" custScaleX="126065">
        <dgm:presLayoutVars>
          <dgm:bulletEnabled val="1"/>
        </dgm:presLayoutVars>
      </dgm:prSet>
      <dgm:spPr/>
    </dgm:pt>
    <dgm:pt modelId="{02835782-6169-4583-A309-114AD24760B9}" type="pres">
      <dgm:prSet presAssocID="{C7953271-6F8B-4973-BBD4-C56B97112852}" presName="root" presStyleCnt="0"/>
      <dgm:spPr/>
    </dgm:pt>
    <dgm:pt modelId="{BAD84DAA-1EAB-4FEE-B53E-C30611BD5578}" type="pres">
      <dgm:prSet presAssocID="{C7953271-6F8B-4973-BBD4-C56B97112852}" presName="rootComposite" presStyleCnt="0"/>
      <dgm:spPr/>
    </dgm:pt>
    <dgm:pt modelId="{20677219-22F6-4CC3-B0FD-F710878248BA}" type="pres">
      <dgm:prSet presAssocID="{C7953271-6F8B-4973-BBD4-C56B97112852}" presName="rootText" presStyleLbl="node1" presStyleIdx="1" presStyleCnt="4"/>
      <dgm:spPr/>
    </dgm:pt>
    <dgm:pt modelId="{3499022C-68D0-4183-BE88-2820D30E888F}" type="pres">
      <dgm:prSet presAssocID="{C7953271-6F8B-4973-BBD4-C56B97112852}" presName="rootConnector" presStyleLbl="node1" presStyleIdx="1" presStyleCnt="4"/>
      <dgm:spPr/>
    </dgm:pt>
    <dgm:pt modelId="{C3424496-296C-4DE8-BB42-8341D04F1F13}" type="pres">
      <dgm:prSet presAssocID="{C7953271-6F8B-4973-BBD4-C56B97112852}" presName="childShape" presStyleCnt="0"/>
      <dgm:spPr/>
    </dgm:pt>
    <dgm:pt modelId="{35058B8E-5C6A-491D-A35F-C98874A1B1E1}" type="pres">
      <dgm:prSet presAssocID="{5E60BBA1-379A-4DE5-87AC-DD4D82CCA54A}" presName="Name13" presStyleLbl="parChTrans1D2" presStyleIdx="5" presStyleCnt="16"/>
      <dgm:spPr/>
    </dgm:pt>
    <dgm:pt modelId="{9ABC6F29-80DE-4E37-BD4C-B76F83C5D463}" type="pres">
      <dgm:prSet presAssocID="{EAB67E4B-A9D8-47FE-B82D-227B439832ED}" presName="childText" presStyleLbl="bgAcc1" presStyleIdx="5" presStyleCnt="16">
        <dgm:presLayoutVars>
          <dgm:bulletEnabled val="1"/>
        </dgm:presLayoutVars>
      </dgm:prSet>
      <dgm:spPr/>
    </dgm:pt>
    <dgm:pt modelId="{F9EE420F-FEC2-481F-B50D-A0BA07B1634D}" type="pres">
      <dgm:prSet presAssocID="{266D2008-4C72-4CEF-890D-90A82BE7CF2D}" presName="Name13" presStyleLbl="parChTrans1D2" presStyleIdx="6" presStyleCnt="16"/>
      <dgm:spPr/>
    </dgm:pt>
    <dgm:pt modelId="{E46860AB-8379-4613-8E75-56182FF3ADFF}" type="pres">
      <dgm:prSet presAssocID="{4857D2F8-C5D0-4566-84DF-2D15917AC1D3}" presName="childText" presStyleLbl="bgAcc1" presStyleIdx="6" presStyleCnt="16">
        <dgm:presLayoutVars>
          <dgm:bulletEnabled val="1"/>
        </dgm:presLayoutVars>
      </dgm:prSet>
      <dgm:spPr/>
    </dgm:pt>
    <dgm:pt modelId="{03859ECC-9491-4930-B547-022C89268D6E}" type="pres">
      <dgm:prSet presAssocID="{1ED645C1-9645-444A-8C1E-D9A41B3F6200}" presName="Name13" presStyleLbl="parChTrans1D2" presStyleIdx="7" presStyleCnt="16"/>
      <dgm:spPr/>
    </dgm:pt>
    <dgm:pt modelId="{45A231EC-BE26-4625-A900-75C93CFFA6D8}" type="pres">
      <dgm:prSet presAssocID="{78C1B917-7DAC-453F-A372-63445465A681}" presName="childText" presStyleLbl="bgAcc1" presStyleIdx="7" presStyleCnt="16">
        <dgm:presLayoutVars>
          <dgm:bulletEnabled val="1"/>
        </dgm:presLayoutVars>
      </dgm:prSet>
      <dgm:spPr/>
    </dgm:pt>
    <dgm:pt modelId="{BCDEC687-87DF-4F39-925E-7238C87158D8}" type="pres">
      <dgm:prSet presAssocID="{7E83161C-683E-4747-AB09-0769D91B5B19}" presName="Name13" presStyleLbl="parChTrans1D2" presStyleIdx="8" presStyleCnt="16"/>
      <dgm:spPr/>
    </dgm:pt>
    <dgm:pt modelId="{5FC605FA-5A9C-482B-A5A4-844201622AE8}" type="pres">
      <dgm:prSet presAssocID="{DA68BF27-7D85-4BB1-818D-0D7FD80108E8}" presName="childText" presStyleLbl="bgAcc1" presStyleIdx="8" presStyleCnt="16">
        <dgm:presLayoutVars>
          <dgm:bulletEnabled val="1"/>
        </dgm:presLayoutVars>
      </dgm:prSet>
      <dgm:spPr/>
    </dgm:pt>
    <dgm:pt modelId="{EA003D2B-EBA9-4711-AA49-9246BC81984B}" type="pres">
      <dgm:prSet presAssocID="{6E73E8BD-22CC-48DA-BF98-1C1F731EB30B}" presName="root" presStyleCnt="0"/>
      <dgm:spPr/>
    </dgm:pt>
    <dgm:pt modelId="{94CFDF9B-9DC1-4DD9-9896-FA592E0AB244}" type="pres">
      <dgm:prSet presAssocID="{6E73E8BD-22CC-48DA-BF98-1C1F731EB30B}" presName="rootComposite" presStyleCnt="0"/>
      <dgm:spPr/>
    </dgm:pt>
    <dgm:pt modelId="{90675B15-806B-41D6-86F2-04E5ACAA8587}" type="pres">
      <dgm:prSet presAssocID="{6E73E8BD-22CC-48DA-BF98-1C1F731EB30B}" presName="rootText" presStyleLbl="node1" presStyleIdx="2" presStyleCnt="4"/>
      <dgm:spPr/>
    </dgm:pt>
    <dgm:pt modelId="{1C33140E-B80D-4E95-9F12-9793B599CD2E}" type="pres">
      <dgm:prSet presAssocID="{6E73E8BD-22CC-48DA-BF98-1C1F731EB30B}" presName="rootConnector" presStyleLbl="node1" presStyleIdx="2" presStyleCnt="4"/>
      <dgm:spPr/>
    </dgm:pt>
    <dgm:pt modelId="{BEF247C8-B6CE-433B-8242-54C40DBAD050}" type="pres">
      <dgm:prSet presAssocID="{6E73E8BD-22CC-48DA-BF98-1C1F731EB30B}" presName="childShape" presStyleCnt="0"/>
      <dgm:spPr/>
    </dgm:pt>
    <dgm:pt modelId="{8509415C-2F9C-4A24-B71D-1F09B41DB501}" type="pres">
      <dgm:prSet presAssocID="{52674546-649C-494D-9650-6D465F5D8B16}" presName="Name13" presStyleLbl="parChTrans1D2" presStyleIdx="9" presStyleCnt="16"/>
      <dgm:spPr/>
    </dgm:pt>
    <dgm:pt modelId="{E20A6488-7985-4C28-AD20-8FB0C7846622}" type="pres">
      <dgm:prSet presAssocID="{6DE4BC72-7BFC-48D2-BDE2-C96E2C0AA8EE}" presName="childText" presStyleLbl="bgAcc1" presStyleIdx="9" presStyleCnt="16">
        <dgm:presLayoutVars>
          <dgm:bulletEnabled val="1"/>
        </dgm:presLayoutVars>
      </dgm:prSet>
      <dgm:spPr/>
    </dgm:pt>
    <dgm:pt modelId="{222B3EB1-B61D-4E97-8BFE-623743416BEA}" type="pres">
      <dgm:prSet presAssocID="{07AED756-2D0B-487D-9566-BF247D4A3D6F}" presName="Name13" presStyleLbl="parChTrans1D2" presStyleIdx="10" presStyleCnt="16"/>
      <dgm:spPr/>
    </dgm:pt>
    <dgm:pt modelId="{2C189E3A-EE6E-4766-AA52-35FB97EEAD53}" type="pres">
      <dgm:prSet presAssocID="{1FA1DB9D-A7AC-42A2-82FA-DB2C2FC98DB1}" presName="childText" presStyleLbl="bgAcc1" presStyleIdx="10" presStyleCnt="16">
        <dgm:presLayoutVars>
          <dgm:bulletEnabled val="1"/>
        </dgm:presLayoutVars>
      </dgm:prSet>
      <dgm:spPr/>
    </dgm:pt>
    <dgm:pt modelId="{10A78B7B-E619-44F5-B308-CB3F17A7D045}" type="pres">
      <dgm:prSet presAssocID="{4CE490DC-C225-484F-928E-8F5E77167424}" presName="Name13" presStyleLbl="parChTrans1D2" presStyleIdx="11" presStyleCnt="16"/>
      <dgm:spPr/>
    </dgm:pt>
    <dgm:pt modelId="{99B23791-C70D-4D85-BBD8-AAC38BB94DEB}" type="pres">
      <dgm:prSet presAssocID="{5006FB9F-6D99-4547-BC0A-4BDA48B58BC4}" presName="childText" presStyleLbl="bgAcc1" presStyleIdx="11" presStyleCnt="16">
        <dgm:presLayoutVars>
          <dgm:bulletEnabled val="1"/>
        </dgm:presLayoutVars>
      </dgm:prSet>
      <dgm:spPr/>
    </dgm:pt>
    <dgm:pt modelId="{7BF0052B-ACB7-4626-85A6-D99408A1D8C6}" type="pres">
      <dgm:prSet presAssocID="{9E051CD3-FC75-486B-86A9-975C312EC561}" presName="Name13" presStyleLbl="parChTrans1D2" presStyleIdx="12" presStyleCnt="16"/>
      <dgm:spPr/>
    </dgm:pt>
    <dgm:pt modelId="{8D6A8859-378D-4148-B3CD-A7F6B0E0363A}" type="pres">
      <dgm:prSet presAssocID="{DA5508E1-C961-49D1-999B-84F31C9C0090}" presName="childText" presStyleLbl="bgAcc1" presStyleIdx="12" presStyleCnt="16">
        <dgm:presLayoutVars>
          <dgm:bulletEnabled val="1"/>
        </dgm:presLayoutVars>
      </dgm:prSet>
      <dgm:spPr/>
    </dgm:pt>
    <dgm:pt modelId="{C2E2E2B3-7BDA-4FF3-B493-C1DFC8E22B2D}" type="pres">
      <dgm:prSet presAssocID="{C61D0E50-EE3E-4989-A32B-C5ED888C7805}" presName="root" presStyleCnt="0"/>
      <dgm:spPr/>
    </dgm:pt>
    <dgm:pt modelId="{A06EBFB8-44C3-4DA0-9325-E1CEE5E56CB7}" type="pres">
      <dgm:prSet presAssocID="{C61D0E50-EE3E-4989-A32B-C5ED888C7805}" presName="rootComposite" presStyleCnt="0"/>
      <dgm:spPr/>
    </dgm:pt>
    <dgm:pt modelId="{43F6BDF0-175A-4228-8F23-2F16FA88AC84}" type="pres">
      <dgm:prSet presAssocID="{C61D0E50-EE3E-4989-A32B-C5ED888C7805}" presName="rootText" presStyleLbl="node1" presStyleIdx="3" presStyleCnt="4"/>
      <dgm:spPr/>
    </dgm:pt>
    <dgm:pt modelId="{E462CBAE-692F-4491-8C01-5ED7BDEE5998}" type="pres">
      <dgm:prSet presAssocID="{C61D0E50-EE3E-4989-A32B-C5ED888C7805}" presName="rootConnector" presStyleLbl="node1" presStyleIdx="3" presStyleCnt="4"/>
      <dgm:spPr/>
    </dgm:pt>
    <dgm:pt modelId="{4831737A-F596-4ABC-ACEE-351DA47D1464}" type="pres">
      <dgm:prSet presAssocID="{C61D0E50-EE3E-4989-A32B-C5ED888C7805}" presName="childShape" presStyleCnt="0"/>
      <dgm:spPr/>
    </dgm:pt>
    <dgm:pt modelId="{ED32E1A3-5825-4B4F-A7F8-5B9995CEC193}" type="pres">
      <dgm:prSet presAssocID="{59503B7A-AA22-425F-BB86-364AAA8F6172}" presName="Name13" presStyleLbl="parChTrans1D2" presStyleIdx="13" presStyleCnt="16"/>
      <dgm:spPr/>
    </dgm:pt>
    <dgm:pt modelId="{A00A1F40-1FEA-49B9-8E84-34B4CEC6AB68}" type="pres">
      <dgm:prSet presAssocID="{D69FB439-CCF1-47D6-8C68-C88637AE7E39}" presName="childText" presStyleLbl="bgAcc1" presStyleIdx="13" presStyleCnt="16">
        <dgm:presLayoutVars>
          <dgm:bulletEnabled val="1"/>
        </dgm:presLayoutVars>
      </dgm:prSet>
      <dgm:spPr/>
    </dgm:pt>
    <dgm:pt modelId="{E64D9465-FFFA-4FB5-9DFD-F2D101705DDF}" type="pres">
      <dgm:prSet presAssocID="{871FFBF1-4B9D-40E1-8E5F-5B7C49CD12D5}" presName="Name13" presStyleLbl="parChTrans1D2" presStyleIdx="14" presStyleCnt="16"/>
      <dgm:spPr/>
    </dgm:pt>
    <dgm:pt modelId="{AF4DA0E5-3348-4292-A113-91C3B9BC066B}" type="pres">
      <dgm:prSet presAssocID="{EED7A21B-389E-4AD6-A0E7-BFBCF019BBF3}" presName="childText" presStyleLbl="bgAcc1" presStyleIdx="14" presStyleCnt="16">
        <dgm:presLayoutVars>
          <dgm:bulletEnabled val="1"/>
        </dgm:presLayoutVars>
      </dgm:prSet>
      <dgm:spPr/>
    </dgm:pt>
    <dgm:pt modelId="{7848737E-3225-4ED9-A10B-E1883A76E46D}" type="pres">
      <dgm:prSet presAssocID="{D1876583-84DF-4289-A0B8-EF72EAAF23E0}" presName="Name13" presStyleLbl="parChTrans1D2" presStyleIdx="15" presStyleCnt="16"/>
      <dgm:spPr/>
    </dgm:pt>
    <dgm:pt modelId="{BEA0477C-479A-44C6-8C87-7D0DA35B2A44}" type="pres">
      <dgm:prSet presAssocID="{7EE04721-664E-4EAD-A423-2548492D4F53}" presName="childText" presStyleLbl="bgAcc1" presStyleIdx="15" presStyleCnt="16">
        <dgm:presLayoutVars>
          <dgm:bulletEnabled val="1"/>
        </dgm:presLayoutVars>
      </dgm:prSet>
      <dgm:spPr/>
    </dgm:pt>
  </dgm:ptLst>
  <dgm:cxnLst>
    <dgm:cxn modelId="{C7C37E03-F6FA-404F-84F8-E3C04C3C3A36}" srcId="{C61D0E50-EE3E-4989-A32B-C5ED888C7805}" destId="{EED7A21B-389E-4AD6-A0E7-BFBCF019BBF3}" srcOrd="1" destOrd="0" parTransId="{871FFBF1-4B9D-40E1-8E5F-5B7C49CD12D5}" sibTransId="{12484CA7-EB3C-4FD0-BABF-E725638AE3D7}"/>
    <dgm:cxn modelId="{9F03DC0E-CC7C-4951-910E-48F5D2A692A5}" type="presOf" srcId="{20957076-8D2E-4DAF-AC1A-07C49A505671}" destId="{B45C8420-4841-4D21-90F0-F3BF65C71B1F}" srcOrd="0" destOrd="0" presId="urn:microsoft.com/office/officeart/2005/8/layout/hierarchy3"/>
    <dgm:cxn modelId="{12798F10-2F17-4CF0-88C8-3C36FFC3F4B7}" type="presOf" srcId="{3E1C5F33-DBDF-455A-886F-CB1F3AF26665}" destId="{776E771F-5E85-4741-B194-B8F754415183}" srcOrd="0" destOrd="0" presId="urn:microsoft.com/office/officeart/2005/8/layout/hierarchy3"/>
    <dgm:cxn modelId="{8D792914-3FD2-45CE-9EE7-ECE7F28A0F7E}" type="presOf" srcId="{30EED9D0-75B4-41E6-BB34-F3CFF6B4D715}" destId="{28C9116F-5F16-4034-AA45-C5641A24BBDA}" srcOrd="0" destOrd="0" presId="urn:microsoft.com/office/officeart/2005/8/layout/hierarchy3"/>
    <dgm:cxn modelId="{1E5C0F17-1E0E-443A-989A-12C2DF9CD9AA}" type="presOf" srcId="{EED7A21B-389E-4AD6-A0E7-BFBCF019BBF3}" destId="{AF4DA0E5-3348-4292-A113-91C3B9BC066B}" srcOrd="0" destOrd="0" presId="urn:microsoft.com/office/officeart/2005/8/layout/hierarchy3"/>
    <dgm:cxn modelId="{C089C71F-D78B-4339-8891-66EC7E2F49FE}" srcId="{3E1C5F33-DBDF-455A-886F-CB1F3AF26665}" destId="{AD6C943D-AD3E-4643-9E3D-8D6EE2A53D30}" srcOrd="2" destOrd="0" parTransId="{E00A7E18-FAD6-4B56-A073-9FA5A6C7999A}" sibTransId="{4D768E6B-F27A-45B3-AFEA-268B7622BEAB}"/>
    <dgm:cxn modelId="{3505E727-EDF2-4C9E-AD04-E17E2B093DFF}" type="presOf" srcId="{78C1B917-7DAC-453F-A372-63445465A681}" destId="{45A231EC-BE26-4625-A900-75C93CFFA6D8}" srcOrd="0" destOrd="0" presId="urn:microsoft.com/office/officeart/2005/8/layout/hierarchy3"/>
    <dgm:cxn modelId="{82798F2A-1B79-4272-83CD-1BE74C2FEAA0}" type="presOf" srcId="{59503B7A-AA22-425F-BB86-364AAA8F6172}" destId="{ED32E1A3-5825-4B4F-A7F8-5B9995CEC193}" srcOrd="0" destOrd="0" presId="urn:microsoft.com/office/officeart/2005/8/layout/hierarchy3"/>
    <dgm:cxn modelId="{3152702E-A715-44DC-AC96-AE49960DED4E}" type="presOf" srcId="{AD6C943D-AD3E-4643-9E3D-8D6EE2A53D30}" destId="{BCA8A5C2-79E1-4D03-8662-E18993197284}" srcOrd="0" destOrd="0" presId="urn:microsoft.com/office/officeart/2005/8/layout/hierarchy3"/>
    <dgm:cxn modelId="{7844CD36-3373-4323-B4B5-67D67C26F5FB}" srcId="{C7953271-6F8B-4973-BBD4-C56B97112852}" destId="{EAB67E4B-A9D8-47FE-B82D-227B439832ED}" srcOrd="0" destOrd="0" parTransId="{5E60BBA1-379A-4DE5-87AC-DD4D82CCA54A}" sibTransId="{47D62D2A-F905-4FCD-B066-B61CFC6D5234}"/>
    <dgm:cxn modelId="{40709037-ACB4-4F63-ABC2-378665290DAE}" type="presOf" srcId="{9E051CD3-FC75-486B-86A9-975C312EC561}" destId="{7BF0052B-ACB7-4626-85A6-D99408A1D8C6}" srcOrd="0" destOrd="0" presId="urn:microsoft.com/office/officeart/2005/8/layout/hierarchy3"/>
    <dgm:cxn modelId="{6A8A2B38-0BA8-4185-96C7-911ED5E25B95}" srcId="{6E73E8BD-22CC-48DA-BF98-1C1F731EB30B}" destId="{DA5508E1-C961-49D1-999B-84F31C9C0090}" srcOrd="3" destOrd="0" parTransId="{9E051CD3-FC75-486B-86A9-975C312EC561}" sibTransId="{735C25B1-ABCF-4D5D-B880-62665712E03C}"/>
    <dgm:cxn modelId="{506F803A-BD35-41BF-A8F9-88FE62165F06}" type="presOf" srcId="{4CE490DC-C225-484F-928E-8F5E77167424}" destId="{10A78B7B-E619-44F5-B308-CB3F17A7D045}" srcOrd="0" destOrd="0" presId="urn:microsoft.com/office/officeart/2005/8/layout/hierarchy3"/>
    <dgm:cxn modelId="{C5D2B83B-653A-49A5-AA1B-45CC934574A1}" srcId="{3E1C5F33-DBDF-455A-886F-CB1F3AF26665}" destId="{383FA25B-78B9-4E37-AF48-C29C3707E1EB}" srcOrd="0" destOrd="0" parTransId="{45973A67-87E2-4229-8F4E-C202BF2A9E85}" sibTransId="{B27FF61D-180C-4511-BDCD-C774D1E6E908}"/>
    <dgm:cxn modelId="{8A7C6C3E-0E0B-4FB9-9368-D4C5A40DC84A}" type="presOf" srcId="{52674546-649C-494D-9650-6D465F5D8B16}" destId="{8509415C-2F9C-4A24-B71D-1F09B41DB501}" srcOrd="0" destOrd="0" presId="urn:microsoft.com/office/officeart/2005/8/layout/hierarchy3"/>
    <dgm:cxn modelId="{CA077F3E-C7FC-48AF-910C-083E9F7F1413}" srcId="{3E1C5F33-DBDF-455A-886F-CB1F3AF26665}" destId="{20957076-8D2E-4DAF-AC1A-07C49A505671}" srcOrd="4" destOrd="0" parTransId="{3FDE132C-1E03-4741-A22C-EC3DF80101CA}" sibTransId="{E43D864A-0644-4EA0-BA9F-726F468E59BF}"/>
    <dgm:cxn modelId="{6AF8F240-944D-4840-8576-7B604AE7CA65}" type="presOf" srcId="{74F1F761-D0D1-4D99-BC73-5CCD9F656EB9}" destId="{A9E41366-AA60-40D7-BB47-CFA8B5B96911}" srcOrd="0" destOrd="0" presId="urn:microsoft.com/office/officeart/2005/8/layout/hierarchy3"/>
    <dgm:cxn modelId="{D2079160-BB4E-4382-B998-7F748B06AD3F}" type="presOf" srcId="{7EE04721-664E-4EAD-A423-2548492D4F53}" destId="{BEA0477C-479A-44C6-8C87-7D0DA35B2A44}" srcOrd="0" destOrd="0" presId="urn:microsoft.com/office/officeart/2005/8/layout/hierarchy3"/>
    <dgm:cxn modelId="{0CAB1061-FB60-44F4-B441-12B521038368}" type="presOf" srcId="{6E73E8BD-22CC-48DA-BF98-1C1F731EB30B}" destId="{1C33140E-B80D-4E95-9F12-9793B599CD2E}" srcOrd="1" destOrd="0" presId="urn:microsoft.com/office/officeart/2005/8/layout/hierarchy3"/>
    <dgm:cxn modelId="{D3383462-F6A8-4D2A-A851-C6E41E13C9D8}" srcId="{C61D0E50-EE3E-4989-A32B-C5ED888C7805}" destId="{D69FB439-CCF1-47D6-8C68-C88637AE7E39}" srcOrd="0" destOrd="0" parTransId="{59503B7A-AA22-425F-BB86-364AAA8F6172}" sibTransId="{D4FDB3F7-D41A-4FBC-BFC0-CB6469EA76E3}"/>
    <dgm:cxn modelId="{F3F18543-07FC-43A2-8570-677753663AF1}" srcId="{A23425AB-A914-4BD4-BD59-695F2BF38C01}" destId="{C61D0E50-EE3E-4989-A32B-C5ED888C7805}" srcOrd="3" destOrd="0" parTransId="{3DBBCED6-C78C-4F39-86E4-4F7CBF7EB9C5}" sibTransId="{B501B906-85A0-4DE0-9E02-F32E9C3EB6B7}"/>
    <dgm:cxn modelId="{47433645-D17D-4D26-8B03-EE008DA7A2D1}" srcId="{A23425AB-A914-4BD4-BD59-695F2BF38C01}" destId="{6E73E8BD-22CC-48DA-BF98-1C1F731EB30B}" srcOrd="2" destOrd="0" parTransId="{E1D0D774-9820-4CCB-A176-734ADDF4191C}" sibTransId="{AC081A58-EAAA-4C30-B2BF-86E2638F6518}"/>
    <dgm:cxn modelId="{A3D0BA68-CBA4-467A-9A46-DC2BE9152AC2}" type="presOf" srcId="{07AED756-2D0B-487D-9566-BF247D4A3D6F}" destId="{222B3EB1-B61D-4E97-8BFE-623743416BEA}" srcOrd="0" destOrd="0" presId="urn:microsoft.com/office/officeart/2005/8/layout/hierarchy3"/>
    <dgm:cxn modelId="{760DF469-BC53-4FCD-B6AB-EF1E5116FE01}" type="presOf" srcId="{C7953271-6F8B-4973-BBD4-C56B97112852}" destId="{20677219-22F6-4CC3-B0FD-F710878248BA}" srcOrd="0" destOrd="0" presId="urn:microsoft.com/office/officeart/2005/8/layout/hierarchy3"/>
    <dgm:cxn modelId="{6BFE266C-F1B2-401F-80E7-AF8648D73FDC}" type="presOf" srcId="{383FA25B-78B9-4E37-AF48-C29C3707E1EB}" destId="{9DBD8CBE-40AB-4DB9-8A27-49F0AC3D57D7}" srcOrd="0" destOrd="0" presId="urn:microsoft.com/office/officeart/2005/8/layout/hierarchy3"/>
    <dgm:cxn modelId="{210E256E-058D-402B-BA27-FF297624E368}" type="presOf" srcId="{4857D2F8-C5D0-4566-84DF-2D15917AC1D3}" destId="{E46860AB-8379-4613-8E75-56182FF3ADFF}" srcOrd="0" destOrd="0" presId="urn:microsoft.com/office/officeart/2005/8/layout/hierarchy3"/>
    <dgm:cxn modelId="{76F1F26E-6DBC-4737-939C-0C171F47B51F}" srcId="{6E73E8BD-22CC-48DA-BF98-1C1F731EB30B}" destId="{5006FB9F-6D99-4547-BC0A-4BDA48B58BC4}" srcOrd="2" destOrd="0" parTransId="{4CE490DC-C225-484F-928E-8F5E77167424}" sibTransId="{C9DB1858-BABC-42F0-A007-32C8C6319AAB}"/>
    <dgm:cxn modelId="{0A744452-0E10-415D-AF36-95305AF1A35B}" type="presOf" srcId="{C61D0E50-EE3E-4989-A32B-C5ED888C7805}" destId="{E462CBAE-692F-4491-8C01-5ED7BDEE5998}" srcOrd="1" destOrd="0" presId="urn:microsoft.com/office/officeart/2005/8/layout/hierarchy3"/>
    <dgm:cxn modelId="{EC72BD72-927D-46BC-B7CA-04B2E7822509}" type="presOf" srcId="{5E60BBA1-379A-4DE5-87AC-DD4D82CCA54A}" destId="{35058B8E-5C6A-491D-A35F-C98874A1B1E1}" srcOrd="0" destOrd="0" presId="urn:microsoft.com/office/officeart/2005/8/layout/hierarchy3"/>
    <dgm:cxn modelId="{9DB78755-C213-4A72-AAFE-E80BC22935ED}" srcId="{3E1C5F33-DBDF-455A-886F-CB1F3AF26665}" destId="{3404C520-C0A3-4FD2-895D-632ED5BBB91A}" srcOrd="1" destOrd="0" parTransId="{74F1F761-D0D1-4D99-BC73-5CCD9F656EB9}" sibTransId="{05FEFBC5-DD6E-43B7-BE1B-74D93ADA7F7B}"/>
    <dgm:cxn modelId="{A8104356-4623-40E1-8461-D9C2A357299D}" type="presOf" srcId="{3E1C5F33-DBDF-455A-886F-CB1F3AF26665}" destId="{EDFA8D6B-CA46-4D0B-9DA6-A0A384C26E2E}" srcOrd="1" destOrd="0" presId="urn:microsoft.com/office/officeart/2005/8/layout/hierarchy3"/>
    <dgm:cxn modelId="{2D047C79-8085-429C-BD3B-4A9D425CC55B}" srcId="{6E73E8BD-22CC-48DA-BF98-1C1F731EB30B}" destId="{6DE4BC72-7BFC-48D2-BDE2-C96E2C0AA8EE}" srcOrd="0" destOrd="0" parTransId="{52674546-649C-494D-9650-6D465F5D8B16}" sibTransId="{7238879F-9F05-474D-9A4B-97AD06B753E5}"/>
    <dgm:cxn modelId="{BB188F7F-E570-4C2B-9DAF-18014285C62F}" type="presOf" srcId="{6E73E8BD-22CC-48DA-BF98-1C1F731EB30B}" destId="{90675B15-806B-41D6-86F2-04E5ACAA8587}" srcOrd="0" destOrd="0" presId="urn:microsoft.com/office/officeart/2005/8/layout/hierarchy3"/>
    <dgm:cxn modelId="{A0D46284-1A5F-4189-84E8-2FA2FFB6886D}" srcId="{C7953271-6F8B-4973-BBD4-C56B97112852}" destId="{4857D2F8-C5D0-4566-84DF-2D15917AC1D3}" srcOrd="1" destOrd="0" parTransId="{266D2008-4C72-4CEF-890D-90A82BE7CF2D}" sibTransId="{3E83A172-A6D6-4100-AF72-57BF5157E971}"/>
    <dgm:cxn modelId="{18421A87-2213-4DD4-B057-6E8C34981DDA}" type="presOf" srcId="{C7953271-6F8B-4973-BBD4-C56B97112852}" destId="{3499022C-68D0-4183-BE88-2820D30E888F}" srcOrd="1" destOrd="0" presId="urn:microsoft.com/office/officeart/2005/8/layout/hierarchy3"/>
    <dgm:cxn modelId="{A159538D-CDC3-4FE8-8D35-2E4B0F03AC5A}" type="presOf" srcId="{EAB67E4B-A9D8-47FE-B82D-227B439832ED}" destId="{9ABC6F29-80DE-4E37-BD4C-B76F83C5D463}" srcOrd="0" destOrd="0" presId="urn:microsoft.com/office/officeart/2005/8/layout/hierarchy3"/>
    <dgm:cxn modelId="{CA5F9F90-611E-4D8A-ABA5-C750AC4B351D}" srcId="{3E1C5F33-DBDF-455A-886F-CB1F3AF26665}" destId="{30EED9D0-75B4-41E6-BB34-F3CFF6B4D715}" srcOrd="3" destOrd="0" parTransId="{9B671680-D63D-4C08-984F-87C22FEBCCBC}" sibTransId="{FFAE9202-A985-4DF4-B3CA-53483A5AD32B}"/>
    <dgm:cxn modelId="{43827692-DD06-4632-B4A7-84001C574539}" srcId="{A23425AB-A914-4BD4-BD59-695F2BF38C01}" destId="{3E1C5F33-DBDF-455A-886F-CB1F3AF26665}" srcOrd="0" destOrd="0" parTransId="{78E026A3-F9FE-4118-A446-AA27653332AF}" sibTransId="{3CA4228B-3490-4624-B474-246085872E8E}"/>
    <dgm:cxn modelId="{69FAB893-7BA3-4285-BEB6-D486BCAECE4F}" type="presOf" srcId="{A23425AB-A914-4BD4-BD59-695F2BF38C01}" destId="{3A2BAEE8-154F-4161-A697-A711585C5D2F}" srcOrd="0" destOrd="0" presId="urn:microsoft.com/office/officeart/2005/8/layout/hierarchy3"/>
    <dgm:cxn modelId="{387C2895-B859-4E23-8A8E-A4ADD447456A}" type="presOf" srcId="{E00A7E18-FAD6-4B56-A073-9FA5A6C7999A}" destId="{9F0F49CA-2C40-4E97-8D71-E07EE5B2C5D2}" srcOrd="0" destOrd="0" presId="urn:microsoft.com/office/officeart/2005/8/layout/hierarchy3"/>
    <dgm:cxn modelId="{1A92F195-A82C-41B7-8FFF-62350567215E}" type="presOf" srcId="{3FDE132C-1E03-4741-A22C-EC3DF80101CA}" destId="{346CA2FB-5C4E-4866-A031-119D7912CC11}" srcOrd="0" destOrd="0" presId="urn:microsoft.com/office/officeart/2005/8/layout/hierarchy3"/>
    <dgm:cxn modelId="{5B83DF99-7CBC-4E8B-9EB5-9CE7ED3F0446}" srcId="{6E73E8BD-22CC-48DA-BF98-1C1F731EB30B}" destId="{1FA1DB9D-A7AC-42A2-82FA-DB2C2FC98DB1}" srcOrd="1" destOrd="0" parTransId="{07AED756-2D0B-487D-9566-BF247D4A3D6F}" sibTransId="{79314BF5-AEB0-40AE-B1BC-2AA06CCB85FD}"/>
    <dgm:cxn modelId="{60256FA2-A03A-445B-A559-AFFA516C7BD5}" type="presOf" srcId="{DA68BF27-7D85-4BB1-818D-0D7FD80108E8}" destId="{5FC605FA-5A9C-482B-A5A4-844201622AE8}" srcOrd="0" destOrd="0" presId="urn:microsoft.com/office/officeart/2005/8/layout/hierarchy3"/>
    <dgm:cxn modelId="{383345AB-CE09-4D80-9CC7-30C5BFB47C9C}" type="presOf" srcId="{C61D0E50-EE3E-4989-A32B-C5ED888C7805}" destId="{43F6BDF0-175A-4228-8F23-2F16FA88AC84}" srcOrd="0" destOrd="0" presId="urn:microsoft.com/office/officeart/2005/8/layout/hierarchy3"/>
    <dgm:cxn modelId="{2AA6AFAF-030D-41E9-B3F4-D30E39D4C1AC}" srcId="{A23425AB-A914-4BD4-BD59-695F2BF38C01}" destId="{C7953271-6F8B-4973-BBD4-C56B97112852}" srcOrd="1" destOrd="0" parTransId="{3CE8838C-1DDB-4DD0-BC4B-8D7DA07CD484}" sibTransId="{CF55979A-FDE9-4E10-9F7D-F0EEFB9999AA}"/>
    <dgm:cxn modelId="{A55988B1-7F32-47D4-B301-1E5EF70BA325}" srcId="{C7953271-6F8B-4973-BBD4-C56B97112852}" destId="{78C1B917-7DAC-453F-A372-63445465A681}" srcOrd="2" destOrd="0" parTransId="{1ED645C1-9645-444A-8C1E-D9A41B3F6200}" sibTransId="{0D4D2E10-4C24-40C7-9829-2311122D5886}"/>
    <dgm:cxn modelId="{1ADE8DBA-C66E-47B4-85AA-3906E7EDC188}" type="presOf" srcId="{DA5508E1-C961-49D1-999B-84F31C9C0090}" destId="{8D6A8859-378D-4148-B3CD-A7F6B0E0363A}" srcOrd="0" destOrd="0" presId="urn:microsoft.com/office/officeart/2005/8/layout/hierarchy3"/>
    <dgm:cxn modelId="{C5EB76BC-E8BB-4DCB-898C-6CEE066830B1}" type="presOf" srcId="{871FFBF1-4B9D-40E1-8E5F-5B7C49CD12D5}" destId="{E64D9465-FFFA-4FB5-9DFD-F2D101705DDF}" srcOrd="0" destOrd="0" presId="urn:microsoft.com/office/officeart/2005/8/layout/hierarchy3"/>
    <dgm:cxn modelId="{A49BF8BF-D8E2-4659-9CFF-C80D2AAD5C70}" type="presOf" srcId="{5006FB9F-6D99-4547-BC0A-4BDA48B58BC4}" destId="{99B23791-C70D-4D85-BBD8-AAC38BB94DEB}" srcOrd="0" destOrd="0" presId="urn:microsoft.com/office/officeart/2005/8/layout/hierarchy3"/>
    <dgm:cxn modelId="{6D3D96C0-42E2-4B39-BFFB-FD0FE113D215}" type="presOf" srcId="{266D2008-4C72-4CEF-890D-90A82BE7CF2D}" destId="{F9EE420F-FEC2-481F-B50D-A0BA07B1634D}" srcOrd="0" destOrd="0" presId="urn:microsoft.com/office/officeart/2005/8/layout/hierarchy3"/>
    <dgm:cxn modelId="{8EBA6BC4-19C6-4989-836A-E2A923FEA788}" type="presOf" srcId="{45973A67-87E2-4229-8F4E-C202BF2A9E85}" destId="{3D2BC488-8B6F-4AC2-869B-20BB8E080BD2}" srcOrd="0" destOrd="0" presId="urn:microsoft.com/office/officeart/2005/8/layout/hierarchy3"/>
    <dgm:cxn modelId="{DA9006C5-3D11-42CC-84B4-7EEAA173B769}" srcId="{C7953271-6F8B-4973-BBD4-C56B97112852}" destId="{DA68BF27-7D85-4BB1-818D-0D7FD80108E8}" srcOrd="3" destOrd="0" parTransId="{7E83161C-683E-4747-AB09-0769D91B5B19}" sibTransId="{5504402F-5744-479B-BB96-D3D31C4BCAB0}"/>
    <dgm:cxn modelId="{463467CE-86C5-436D-B213-4D98A4FF777A}" type="presOf" srcId="{7E83161C-683E-4747-AB09-0769D91B5B19}" destId="{BCDEC687-87DF-4F39-925E-7238C87158D8}" srcOrd="0" destOrd="0" presId="urn:microsoft.com/office/officeart/2005/8/layout/hierarchy3"/>
    <dgm:cxn modelId="{551BFDD2-C563-4543-A168-31104F84A83D}" type="presOf" srcId="{3404C520-C0A3-4FD2-895D-632ED5BBB91A}" destId="{C83814F4-D452-4C03-A5B4-9AEF2F44C391}" srcOrd="0" destOrd="0" presId="urn:microsoft.com/office/officeart/2005/8/layout/hierarchy3"/>
    <dgm:cxn modelId="{1D7ABDDC-101D-42E3-8EE2-AA4AD7ADE4FE}" type="presOf" srcId="{9B671680-D63D-4C08-984F-87C22FEBCCBC}" destId="{91491847-969E-4676-AB8B-1D6817ADD951}" srcOrd="0" destOrd="0" presId="urn:microsoft.com/office/officeart/2005/8/layout/hierarchy3"/>
    <dgm:cxn modelId="{2ECAE6DC-262C-400A-BF9E-3C0EF5DA91C1}" srcId="{C61D0E50-EE3E-4989-A32B-C5ED888C7805}" destId="{7EE04721-664E-4EAD-A423-2548492D4F53}" srcOrd="2" destOrd="0" parTransId="{D1876583-84DF-4289-A0B8-EF72EAAF23E0}" sibTransId="{373094EB-1AAD-49BD-865A-255E6CD9AFB0}"/>
    <dgm:cxn modelId="{584A8FE3-DE99-4191-8005-F8CFE9A9ED0E}" type="presOf" srcId="{6DE4BC72-7BFC-48D2-BDE2-C96E2C0AA8EE}" destId="{E20A6488-7985-4C28-AD20-8FB0C7846622}" srcOrd="0" destOrd="0" presId="urn:microsoft.com/office/officeart/2005/8/layout/hierarchy3"/>
    <dgm:cxn modelId="{9663C8E6-94B8-4311-A4EA-A105F773F27E}" type="presOf" srcId="{D1876583-84DF-4289-A0B8-EF72EAAF23E0}" destId="{7848737E-3225-4ED9-A10B-E1883A76E46D}" srcOrd="0" destOrd="0" presId="urn:microsoft.com/office/officeart/2005/8/layout/hierarchy3"/>
    <dgm:cxn modelId="{2B37D9F1-09A7-488B-91DD-9E0DC14EB7FC}" type="presOf" srcId="{1FA1DB9D-A7AC-42A2-82FA-DB2C2FC98DB1}" destId="{2C189E3A-EE6E-4766-AA52-35FB97EEAD53}" srcOrd="0" destOrd="0" presId="urn:microsoft.com/office/officeart/2005/8/layout/hierarchy3"/>
    <dgm:cxn modelId="{5042EBF5-919E-4124-87E2-188E60F8A08A}" type="presOf" srcId="{1ED645C1-9645-444A-8C1E-D9A41B3F6200}" destId="{03859ECC-9491-4930-B547-022C89268D6E}" srcOrd="0" destOrd="0" presId="urn:microsoft.com/office/officeart/2005/8/layout/hierarchy3"/>
    <dgm:cxn modelId="{FCF000FC-E7BB-4688-9FA0-DC7ECED2B929}" type="presOf" srcId="{D69FB439-CCF1-47D6-8C68-C88637AE7E39}" destId="{A00A1F40-1FEA-49B9-8E84-34B4CEC6AB68}" srcOrd="0" destOrd="0" presId="urn:microsoft.com/office/officeart/2005/8/layout/hierarchy3"/>
    <dgm:cxn modelId="{A5B85D54-543B-43FA-9FD8-0860F000EC0C}" type="presParOf" srcId="{3A2BAEE8-154F-4161-A697-A711585C5D2F}" destId="{85373D5F-B89F-4FAE-9720-DC05D376FFF0}" srcOrd="0" destOrd="0" presId="urn:microsoft.com/office/officeart/2005/8/layout/hierarchy3"/>
    <dgm:cxn modelId="{A8CB3919-75FE-44AD-AAF1-1C13A1EA8FD0}" type="presParOf" srcId="{85373D5F-B89F-4FAE-9720-DC05D376FFF0}" destId="{02DCC7C7-87FC-4712-BB5B-D27E305A3965}" srcOrd="0" destOrd="0" presId="urn:microsoft.com/office/officeart/2005/8/layout/hierarchy3"/>
    <dgm:cxn modelId="{14154978-4667-48D7-A53B-E2D29C3724E4}" type="presParOf" srcId="{02DCC7C7-87FC-4712-BB5B-D27E305A3965}" destId="{776E771F-5E85-4741-B194-B8F754415183}" srcOrd="0" destOrd="0" presId="urn:microsoft.com/office/officeart/2005/8/layout/hierarchy3"/>
    <dgm:cxn modelId="{41CF0382-9DC7-4593-B1F0-9DDD80BC8654}" type="presParOf" srcId="{02DCC7C7-87FC-4712-BB5B-D27E305A3965}" destId="{EDFA8D6B-CA46-4D0B-9DA6-A0A384C26E2E}" srcOrd="1" destOrd="0" presId="urn:microsoft.com/office/officeart/2005/8/layout/hierarchy3"/>
    <dgm:cxn modelId="{47459249-574D-438D-8206-D79697DAA437}" type="presParOf" srcId="{85373D5F-B89F-4FAE-9720-DC05D376FFF0}" destId="{1254013F-FCCA-4F6D-A5AE-20E8F81C4123}" srcOrd="1" destOrd="0" presId="urn:microsoft.com/office/officeart/2005/8/layout/hierarchy3"/>
    <dgm:cxn modelId="{9F8B0AFB-EAD8-485A-8350-856CAF45400D}" type="presParOf" srcId="{1254013F-FCCA-4F6D-A5AE-20E8F81C4123}" destId="{3D2BC488-8B6F-4AC2-869B-20BB8E080BD2}" srcOrd="0" destOrd="0" presId="urn:microsoft.com/office/officeart/2005/8/layout/hierarchy3"/>
    <dgm:cxn modelId="{90F7574E-EA2B-40A5-A9C7-D28C267095F4}" type="presParOf" srcId="{1254013F-FCCA-4F6D-A5AE-20E8F81C4123}" destId="{9DBD8CBE-40AB-4DB9-8A27-49F0AC3D57D7}" srcOrd="1" destOrd="0" presId="urn:microsoft.com/office/officeart/2005/8/layout/hierarchy3"/>
    <dgm:cxn modelId="{D0EEF240-40B8-4995-8E0B-F8B31EA8D81F}" type="presParOf" srcId="{1254013F-FCCA-4F6D-A5AE-20E8F81C4123}" destId="{A9E41366-AA60-40D7-BB47-CFA8B5B96911}" srcOrd="2" destOrd="0" presId="urn:microsoft.com/office/officeart/2005/8/layout/hierarchy3"/>
    <dgm:cxn modelId="{65FC89D6-4671-4311-A25E-FAF9C19FE6B5}" type="presParOf" srcId="{1254013F-FCCA-4F6D-A5AE-20E8F81C4123}" destId="{C83814F4-D452-4C03-A5B4-9AEF2F44C391}" srcOrd="3" destOrd="0" presId="urn:microsoft.com/office/officeart/2005/8/layout/hierarchy3"/>
    <dgm:cxn modelId="{0EDF4DBC-EA88-4C89-91B1-9B3CADEFDAD3}" type="presParOf" srcId="{1254013F-FCCA-4F6D-A5AE-20E8F81C4123}" destId="{9F0F49CA-2C40-4E97-8D71-E07EE5B2C5D2}" srcOrd="4" destOrd="0" presId="urn:microsoft.com/office/officeart/2005/8/layout/hierarchy3"/>
    <dgm:cxn modelId="{5FE9C050-190B-43AE-BB49-9C185CDA513F}" type="presParOf" srcId="{1254013F-FCCA-4F6D-A5AE-20E8F81C4123}" destId="{BCA8A5C2-79E1-4D03-8662-E18993197284}" srcOrd="5" destOrd="0" presId="urn:microsoft.com/office/officeart/2005/8/layout/hierarchy3"/>
    <dgm:cxn modelId="{BAF3CA49-CE74-4AEC-88EC-991FE79F4A44}" type="presParOf" srcId="{1254013F-FCCA-4F6D-A5AE-20E8F81C4123}" destId="{91491847-969E-4676-AB8B-1D6817ADD951}" srcOrd="6" destOrd="0" presId="urn:microsoft.com/office/officeart/2005/8/layout/hierarchy3"/>
    <dgm:cxn modelId="{6AD91649-F054-41B9-BF4C-C870509B029D}" type="presParOf" srcId="{1254013F-FCCA-4F6D-A5AE-20E8F81C4123}" destId="{28C9116F-5F16-4034-AA45-C5641A24BBDA}" srcOrd="7" destOrd="0" presId="urn:microsoft.com/office/officeart/2005/8/layout/hierarchy3"/>
    <dgm:cxn modelId="{784FB97F-4435-4EC9-B5D7-8D6DE14C0AA5}" type="presParOf" srcId="{1254013F-FCCA-4F6D-A5AE-20E8F81C4123}" destId="{346CA2FB-5C4E-4866-A031-119D7912CC11}" srcOrd="8" destOrd="0" presId="urn:microsoft.com/office/officeart/2005/8/layout/hierarchy3"/>
    <dgm:cxn modelId="{52674A5A-6CDE-410D-8317-4E71E1AF05F6}" type="presParOf" srcId="{1254013F-FCCA-4F6D-A5AE-20E8F81C4123}" destId="{B45C8420-4841-4D21-90F0-F3BF65C71B1F}" srcOrd="9" destOrd="0" presId="urn:microsoft.com/office/officeart/2005/8/layout/hierarchy3"/>
    <dgm:cxn modelId="{C9E8E588-9F94-4C17-88E1-AD76352EEA29}" type="presParOf" srcId="{3A2BAEE8-154F-4161-A697-A711585C5D2F}" destId="{02835782-6169-4583-A309-114AD24760B9}" srcOrd="1" destOrd="0" presId="urn:microsoft.com/office/officeart/2005/8/layout/hierarchy3"/>
    <dgm:cxn modelId="{C5F2DE7E-128C-4164-900A-7A73735B779F}" type="presParOf" srcId="{02835782-6169-4583-A309-114AD24760B9}" destId="{BAD84DAA-1EAB-4FEE-B53E-C30611BD5578}" srcOrd="0" destOrd="0" presId="urn:microsoft.com/office/officeart/2005/8/layout/hierarchy3"/>
    <dgm:cxn modelId="{0C0F7DF1-E051-4528-B714-8F5C12C7A342}" type="presParOf" srcId="{BAD84DAA-1EAB-4FEE-B53E-C30611BD5578}" destId="{20677219-22F6-4CC3-B0FD-F710878248BA}" srcOrd="0" destOrd="0" presId="urn:microsoft.com/office/officeart/2005/8/layout/hierarchy3"/>
    <dgm:cxn modelId="{643515EB-79FC-421A-99C7-A2288BC1BC65}" type="presParOf" srcId="{BAD84DAA-1EAB-4FEE-B53E-C30611BD5578}" destId="{3499022C-68D0-4183-BE88-2820D30E888F}" srcOrd="1" destOrd="0" presId="urn:microsoft.com/office/officeart/2005/8/layout/hierarchy3"/>
    <dgm:cxn modelId="{69ACD094-1173-4BFC-8102-FAC8C39D679F}" type="presParOf" srcId="{02835782-6169-4583-A309-114AD24760B9}" destId="{C3424496-296C-4DE8-BB42-8341D04F1F13}" srcOrd="1" destOrd="0" presId="urn:microsoft.com/office/officeart/2005/8/layout/hierarchy3"/>
    <dgm:cxn modelId="{B6826726-88BD-406B-81DB-C618AABAAD6B}" type="presParOf" srcId="{C3424496-296C-4DE8-BB42-8341D04F1F13}" destId="{35058B8E-5C6A-491D-A35F-C98874A1B1E1}" srcOrd="0" destOrd="0" presId="urn:microsoft.com/office/officeart/2005/8/layout/hierarchy3"/>
    <dgm:cxn modelId="{49691CC0-5F00-4E9B-BF34-A5BAFAD2C754}" type="presParOf" srcId="{C3424496-296C-4DE8-BB42-8341D04F1F13}" destId="{9ABC6F29-80DE-4E37-BD4C-B76F83C5D463}" srcOrd="1" destOrd="0" presId="urn:microsoft.com/office/officeart/2005/8/layout/hierarchy3"/>
    <dgm:cxn modelId="{D19B3162-3849-4A02-AF83-CD36BF3DC3A8}" type="presParOf" srcId="{C3424496-296C-4DE8-BB42-8341D04F1F13}" destId="{F9EE420F-FEC2-481F-B50D-A0BA07B1634D}" srcOrd="2" destOrd="0" presId="urn:microsoft.com/office/officeart/2005/8/layout/hierarchy3"/>
    <dgm:cxn modelId="{260F17A7-19E7-4F58-9EAF-C394D3C1AE26}" type="presParOf" srcId="{C3424496-296C-4DE8-BB42-8341D04F1F13}" destId="{E46860AB-8379-4613-8E75-56182FF3ADFF}" srcOrd="3" destOrd="0" presId="urn:microsoft.com/office/officeart/2005/8/layout/hierarchy3"/>
    <dgm:cxn modelId="{D5686897-C416-4457-B3B8-E49A9173F071}" type="presParOf" srcId="{C3424496-296C-4DE8-BB42-8341D04F1F13}" destId="{03859ECC-9491-4930-B547-022C89268D6E}" srcOrd="4" destOrd="0" presId="urn:microsoft.com/office/officeart/2005/8/layout/hierarchy3"/>
    <dgm:cxn modelId="{6F683CAD-9017-4300-BD2D-8BA65881658A}" type="presParOf" srcId="{C3424496-296C-4DE8-BB42-8341D04F1F13}" destId="{45A231EC-BE26-4625-A900-75C93CFFA6D8}" srcOrd="5" destOrd="0" presId="urn:microsoft.com/office/officeart/2005/8/layout/hierarchy3"/>
    <dgm:cxn modelId="{F4967D16-C43E-49AF-A183-D3434F8AE345}" type="presParOf" srcId="{C3424496-296C-4DE8-BB42-8341D04F1F13}" destId="{BCDEC687-87DF-4F39-925E-7238C87158D8}" srcOrd="6" destOrd="0" presId="urn:microsoft.com/office/officeart/2005/8/layout/hierarchy3"/>
    <dgm:cxn modelId="{FE3A2C79-A19A-4CF2-8777-D96291955C5C}" type="presParOf" srcId="{C3424496-296C-4DE8-BB42-8341D04F1F13}" destId="{5FC605FA-5A9C-482B-A5A4-844201622AE8}" srcOrd="7" destOrd="0" presId="urn:microsoft.com/office/officeart/2005/8/layout/hierarchy3"/>
    <dgm:cxn modelId="{9BDC4824-BE6F-47E1-9970-D27BC09579F4}" type="presParOf" srcId="{3A2BAEE8-154F-4161-A697-A711585C5D2F}" destId="{EA003D2B-EBA9-4711-AA49-9246BC81984B}" srcOrd="2" destOrd="0" presId="urn:microsoft.com/office/officeart/2005/8/layout/hierarchy3"/>
    <dgm:cxn modelId="{4F789741-1E94-4F98-B71A-3E0E6C76FCB5}" type="presParOf" srcId="{EA003D2B-EBA9-4711-AA49-9246BC81984B}" destId="{94CFDF9B-9DC1-4DD9-9896-FA592E0AB244}" srcOrd="0" destOrd="0" presId="urn:microsoft.com/office/officeart/2005/8/layout/hierarchy3"/>
    <dgm:cxn modelId="{129F2270-D1A6-4D89-B7B6-8A236825DF33}" type="presParOf" srcId="{94CFDF9B-9DC1-4DD9-9896-FA592E0AB244}" destId="{90675B15-806B-41D6-86F2-04E5ACAA8587}" srcOrd="0" destOrd="0" presId="urn:microsoft.com/office/officeart/2005/8/layout/hierarchy3"/>
    <dgm:cxn modelId="{E2160A66-8E42-4730-85F7-B2D7DFD2A7D0}" type="presParOf" srcId="{94CFDF9B-9DC1-4DD9-9896-FA592E0AB244}" destId="{1C33140E-B80D-4E95-9F12-9793B599CD2E}" srcOrd="1" destOrd="0" presId="urn:microsoft.com/office/officeart/2005/8/layout/hierarchy3"/>
    <dgm:cxn modelId="{5E6034BA-CCC2-41B8-976A-D7C6367FEA5C}" type="presParOf" srcId="{EA003D2B-EBA9-4711-AA49-9246BC81984B}" destId="{BEF247C8-B6CE-433B-8242-54C40DBAD050}" srcOrd="1" destOrd="0" presId="urn:microsoft.com/office/officeart/2005/8/layout/hierarchy3"/>
    <dgm:cxn modelId="{8096912E-7345-472A-AC8F-1EEA9FE2F7D9}" type="presParOf" srcId="{BEF247C8-B6CE-433B-8242-54C40DBAD050}" destId="{8509415C-2F9C-4A24-B71D-1F09B41DB501}" srcOrd="0" destOrd="0" presId="urn:microsoft.com/office/officeart/2005/8/layout/hierarchy3"/>
    <dgm:cxn modelId="{A780D795-D7C6-4B46-A182-0B748199830A}" type="presParOf" srcId="{BEF247C8-B6CE-433B-8242-54C40DBAD050}" destId="{E20A6488-7985-4C28-AD20-8FB0C7846622}" srcOrd="1" destOrd="0" presId="urn:microsoft.com/office/officeart/2005/8/layout/hierarchy3"/>
    <dgm:cxn modelId="{CBEC8613-9DB4-4A9E-B0FE-BE2C65D99163}" type="presParOf" srcId="{BEF247C8-B6CE-433B-8242-54C40DBAD050}" destId="{222B3EB1-B61D-4E97-8BFE-623743416BEA}" srcOrd="2" destOrd="0" presId="urn:microsoft.com/office/officeart/2005/8/layout/hierarchy3"/>
    <dgm:cxn modelId="{AB4C1E6C-82CD-4968-93F1-2FD03D4E8214}" type="presParOf" srcId="{BEF247C8-B6CE-433B-8242-54C40DBAD050}" destId="{2C189E3A-EE6E-4766-AA52-35FB97EEAD53}" srcOrd="3" destOrd="0" presId="urn:microsoft.com/office/officeart/2005/8/layout/hierarchy3"/>
    <dgm:cxn modelId="{17E327FE-2277-48B9-81D9-F696CE6800AA}" type="presParOf" srcId="{BEF247C8-B6CE-433B-8242-54C40DBAD050}" destId="{10A78B7B-E619-44F5-B308-CB3F17A7D045}" srcOrd="4" destOrd="0" presId="urn:microsoft.com/office/officeart/2005/8/layout/hierarchy3"/>
    <dgm:cxn modelId="{CE912C6B-65AD-44B6-819F-EE560673AFD4}" type="presParOf" srcId="{BEF247C8-B6CE-433B-8242-54C40DBAD050}" destId="{99B23791-C70D-4D85-BBD8-AAC38BB94DEB}" srcOrd="5" destOrd="0" presId="urn:microsoft.com/office/officeart/2005/8/layout/hierarchy3"/>
    <dgm:cxn modelId="{B058815B-DF9C-4585-BFCB-83195B99517B}" type="presParOf" srcId="{BEF247C8-B6CE-433B-8242-54C40DBAD050}" destId="{7BF0052B-ACB7-4626-85A6-D99408A1D8C6}" srcOrd="6" destOrd="0" presId="urn:microsoft.com/office/officeart/2005/8/layout/hierarchy3"/>
    <dgm:cxn modelId="{D25C8190-B593-4707-9683-CFAFA672F9D9}" type="presParOf" srcId="{BEF247C8-B6CE-433B-8242-54C40DBAD050}" destId="{8D6A8859-378D-4148-B3CD-A7F6B0E0363A}" srcOrd="7" destOrd="0" presId="urn:microsoft.com/office/officeart/2005/8/layout/hierarchy3"/>
    <dgm:cxn modelId="{F0BCBA5E-4921-41E6-8321-53E25B681C9A}" type="presParOf" srcId="{3A2BAEE8-154F-4161-A697-A711585C5D2F}" destId="{C2E2E2B3-7BDA-4FF3-B493-C1DFC8E22B2D}" srcOrd="3" destOrd="0" presId="urn:microsoft.com/office/officeart/2005/8/layout/hierarchy3"/>
    <dgm:cxn modelId="{C6A34735-E3ED-4FDE-958F-3F13DC8783A2}" type="presParOf" srcId="{C2E2E2B3-7BDA-4FF3-B493-C1DFC8E22B2D}" destId="{A06EBFB8-44C3-4DA0-9325-E1CEE5E56CB7}" srcOrd="0" destOrd="0" presId="urn:microsoft.com/office/officeart/2005/8/layout/hierarchy3"/>
    <dgm:cxn modelId="{0AECC5E3-BB18-44D0-A0B2-74405FF4555D}" type="presParOf" srcId="{A06EBFB8-44C3-4DA0-9325-E1CEE5E56CB7}" destId="{43F6BDF0-175A-4228-8F23-2F16FA88AC84}" srcOrd="0" destOrd="0" presId="urn:microsoft.com/office/officeart/2005/8/layout/hierarchy3"/>
    <dgm:cxn modelId="{060FF664-8CCC-49DA-B566-DE8FE278952E}" type="presParOf" srcId="{A06EBFB8-44C3-4DA0-9325-E1CEE5E56CB7}" destId="{E462CBAE-692F-4491-8C01-5ED7BDEE5998}" srcOrd="1" destOrd="0" presId="urn:microsoft.com/office/officeart/2005/8/layout/hierarchy3"/>
    <dgm:cxn modelId="{84695AAE-3B57-4493-92EB-A5EBED1975A8}" type="presParOf" srcId="{C2E2E2B3-7BDA-4FF3-B493-C1DFC8E22B2D}" destId="{4831737A-F596-4ABC-ACEE-351DA47D1464}" srcOrd="1" destOrd="0" presId="urn:microsoft.com/office/officeart/2005/8/layout/hierarchy3"/>
    <dgm:cxn modelId="{768223A3-45DA-4996-9179-2BC1CBD4BED5}" type="presParOf" srcId="{4831737A-F596-4ABC-ACEE-351DA47D1464}" destId="{ED32E1A3-5825-4B4F-A7F8-5B9995CEC193}" srcOrd="0" destOrd="0" presId="urn:microsoft.com/office/officeart/2005/8/layout/hierarchy3"/>
    <dgm:cxn modelId="{67B7F712-FAA1-4110-9200-0C3BDF921A71}" type="presParOf" srcId="{4831737A-F596-4ABC-ACEE-351DA47D1464}" destId="{A00A1F40-1FEA-49B9-8E84-34B4CEC6AB68}" srcOrd="1" destOrd="0" presId="urn:microsoft.com/office/officeart/2005/8/layout/hierarchy3"/>
    <dgm:cxn modelId="{79E5B239-64F0-422B-986B-76C0AAAF8C19}" type="presParOf" srcId="{4831737A-F596-4ABC-ACEE-351DA47D1464}" destId="{E64D9465-FFFA-4FB5-9DFD-F2D101705DDF}" srcOrd="2" destOrd="0" presId="urn:microsoft.com/office/officeart/2005/8/layout/hierarchy3"/>
    <dgm:cxn modelId="{EB7B1100-7B4C-4012-BC50-0F7CD408C81C}" type="presParOf" srcId="{4831737A-F596-4ABC-ACEE-351DA47D1464}" destId="{AF4DA0E5-3348-4292-A113-91C3B9BC066B}" srcOrd="3" destOrd="0" presId="urn:microsoft.com/office/officeart/2005/8/layout/hierarchy3"/>
    <dgm:cxn modelId="{E2A4EECB-D3FD-407C-B78E-0F2E6BE1C62C}" type="presParOf" srcId="{4831737A-F596-4ABC-ACEE-351DA47D1464}" destId="{7848737E-3225-4ED9-A10B-E1883A76E46D}" srcOrd="4" destOrd="0" presId="urn:microsoft.com/office/officeart/2005/8/layout/hierarchy3"/>
    <dgm:cxn modelId="{A917A5F4-D84D-4C1B-BF56-7DDEE5B8BFEF}" type="presParOf" srcId="{4831737A-F596-4ABC-ACEE-351DA47D1464}" destId="{BEA0477C-479A-44C6-8C87-7D0DA35B2A44}"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9504A2-88C7-4CB3-913E-B510556FA854}"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506BD965-D1D5-452C-B47F-D6F5A0A3EBE8}">
      <dgm:prSet phldrT="[Text]" custT="1"/>
      <dgm:spPr/>
      <dgm:t>
        <a:bodyPr/>
        <a:lstStyle/>
        <a:p>
          <a:r>
            <a:rPr lang="en-US" sz="1100" dirty="0">
              <a:latin typeface="Arial" panose="020B0604020202020204" pitchFamily="34" charset="0"/>
              <a:cs typeface="Arial" panose="020B0604020202020204" pitchFamily="34" charset="0"/>
            </a:rPr>
            <a:t>*There are an increasing number of tenure-track lecturer or similar positions.</a:t>
          </a:r>
        </a:p>
        <a:p>
          <a:r>
            <a:rPr lang="en-US" sz="1100" baseline="30000" dirty="0">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rPr>
            <a:t>These positions often have their own ranking hierarchy</a:t>
          </a:r>
        </a:p>
        <a:p>
          <a:r>
            <a:rPr lang="en-US" sz="1100" dirty="0">
              <a:latin typeface="Arial" panose="020B0604020202020204" pitchFamily="34" charset="0"/>
              <a:cs typeface="Arial" panose="020B0604020202020204" pitchFamily="34" charset="0"/>
            </a:rPr>
            <a:t>**These positions might be temporary or short term appointments and often apply to individuals who are not full-time at an academic institution.</a:t>
          </a:r>
        </a:p>
      </dgm:t>
    </dgm:pt>
    <dgm:pt modelId="{382E6DE4-A69F-4701-88E9-9BA01F76B46E}" type="parTrans" cxnId="{81D173B8-0457-4A40-8C8F-2394FD945229}">
      <dgm:prSet/>
      <dgm:spPr/>
      <dgm:t>
        <a:bodyPr/>
        <a:lstStyle/>
        <a:p>
          <a:endParaRPr lang="en-US"/>
        </a:p>
      </dgm:t>
    </dgm:pt>
    <dgm:pt modelId="{D6FCDA0B-4B2F-468B-B398-C68E951E82BD}" type="sibTrans" cxnId="{81D173B8-0457-4A40-8C8F-2394FD945229}">
      <dgm:prSet/>
      <dgm:spPr/>
      <dgm:t>
        <a:bodyPr/>
        <a:lstStyle/>
        <a:p>
          <a:endParaRPr lang="en-US"/>
        </a:p>
      </dgm:t>
    </dgm:pt>
    <dgm:pt modelId="{7EA0FEE0-2F7A-4C39-B7E8-620FBCE40A03}" type="pres">
      <dgm:prSet presAssocID="{D69504A2-88C7-4CB3-913E-B510556FA854}" presName="linear" presStyleCnt="0">
        <dgm:presLayoutVars>
          <dgm:animLvl val="lvl"/>
          <dgm:resizeHandles val="exact"/>
        </dgm:presLayoutVars>
      </dgm:prSet>
      <dgm:spPr/>
    </dgm:pt>
    <dgm:pt modelId="{D072A0F5-5F17-4302-B2A7-9903BD8E2529}" type="pres">
      <dgm:prSet presAssocID="{506BD965-D1D5-452C-B47F-D6F5A0A3EBE8}" presName="parentText" presStyleLbl="node1" presStyleIdx="0" presStyleCnt="1" custScaleY="78843" custLinFactNeighborX="965" custLinFactNeighborY="38215">
        <dgm:presLayoutVars>
          <dgm:chMax val="0"/>
          <dgm:bulletEnabled val="1"/>
        </dgm:presLayoutVars>
      </dgm:prSet>
      <dgm:spPr/>
    </dgm:pt>
  </dgm:ptLst>
  <dgm:cxnLst>
    <dgm:cxn modelId="{9754D158-1EB1-46E2-AF2E-3A8977FA54E6}" type="presOf" srcId="{D69504A2-88C7-4CB3-913E-B510556FA854}" destId="{7EA0FEE0-2F7A-4C39-B7E8-620FBCE40A03}" srcOrd="0" destOrd="0" presId="urn:microsoft.com/office/officeart/2005/8/layout/vList2"/>
    <dgm:cxn modelId="{89E5A482-E232-4DE2-8F99-9EDE5A443B74}" type="presOf" srcId="{506BD965-D1D5-452C-B47F-D6F5A0A3EBE8}" destId="{D072A0F5-5F17-4302-B2A7-9903BD8E2529}" srcOrd="0" destOrd="0" presId="urn:microsoft.com/office/officeart/2005/8/layout/vList2"/>
    <dgm:cxn modelId="{81D173B8-0457-4A40-8C8F-2394FD945229}" srcId="{D69504A2-88C7-4CB3-913E-B510556FA854}" destId="{506BD965-D1D5-452C-B47F-D6F5A0A3EBE8}" srcOrd="0" destOrd="0" parTransId="{382E6DE4-A69F-4701-88E9-9BA01F76B46E}" sibTransId="{D6FCDA0B-4B2F-468B-B398-C68E951E82BD}"/>
    <dgm:cxn modelId="{2C488FEA-4E28-45FF-958B-07CC9147AE7B}" type="presParOf" srcId="{7EA0FEE0-2F7A-4C39-B7E8-620FBCE40A03}" destId="{D072A0F5-5F17-4302-B2A7-9903BD8E2529}"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E9E2BC-98D7-410A-A4D9-868CA448EAF4}" type="doc">
      <dgm:prSet loTypeId="urn:microsoft.com/office/officeart/2005/8/layout/chart3" loCatId="cycle" qsTypeId="urn:microsoft.com/office/officeart/2005/8/quickstyle/simple1" qsCatId="simple" csTypeId="urn:microsoft.com/office/officeart/2005/8/colors/colorful5" csCatId="colorful" phldr="1"/>
      <dgm:spPr/>
    </dgm:pt>
    <dgm:pt modelId="{8B15BBC6-C2CE-4AB4-8906-C6930101B88D}">
      <dgm:prSet phldrT="[Text]"/>
      <dgm:spPr/>
      <dgm:t>
        <a:bodyPr/>
        <a:lstStyle/>
        <a:p>
          <a:r>
            <a:rPr lang="en-US" dirty="0"/>
            <a:t>Mentoring</a:t>
          </a:r>
        </a:p>
      </dgm:t>
    </dgm:pt>
    <dgm:pt modelId="{B9BE6A0D-3117-4A8A-8BD1-0D5260254F8E}" type="parTrans" cxnId="{530F1F7F-CD41-4329-9AC2-57F44724F555}">
      <dgm:prSet/>
      <dgm:spPr/>
      <dgm:t>
        <a:bodyPr/>
        <a:lstStyle/>
        <a:p>
          <a:endParaRPr lang="en-US"/>
        </a:p>
      </dgm:t>
    </dgm:pt>
    <dgm:pt modelId="{461E0FB4-3F86-49B9-93FA-3CEAC7338E8C}" type="sibTrans" cxnId="{530F1F7F-CD41-4329-9AC2-57F44724F555}">
      <dgm:prSet/>
      <dgm:spPr/>
      <dgm:t>
        <a:bodyPr/>
        <a:lstStyle/>
        <a:p>
          <a:endParaRPr lang="en-US"/>
        </a:p>
      </dgm:t>
    </dgm:pt>
    <dgm:pt modelId="{FE4F29C0-48A8-47EA-862B-87F926281F87}">
      <dgm:prSet phldrT="[Text]"/>
      <dgm:spPr/>
      <dgm:t>
        <a:bodyPr/>
        <a:lstStyle/>
        <a:p>
          <a:r>
            <a:rPr lang="en-US" dirty="0"/>
            <a:t>Teaching</a:t>
          </a:r>
        </a:p>
      </dgm:t>
    </dgm:pt>
    <dgm:pt modelId="{69A525E8-EB48-4152-8D04-14A606BEA3B0}" type="parTrans" cxnId="{BAF2F8CB-EDCD-46A4-8057-385BB3A1B06F}">
      <dgm:prSet/>
      <dgm:spPr/>
      <dgm:t>
        <a:bodyPr/>
        <a:lstStyle/>
        <a:p>
          <a:endParaRPr lang="en-US"/>
        </a:p>
      </dgm:t>
    </dgm:pt>
    <dgm:pt modelId="{60822437-7603-44C0-8CEC-EA3E2E025892}" type="sibTrans" cxnId="{BAF2F8CB-EDCD-46A4-8057-385BB3A1B06F}">
      <dgm:prSet/>
      <dgm:spPr/>
      <dgm:t>
        <a:bodyPr/>
        <a:lstStyle/>
        <a:p>
          <a:endParaRPr lang="en-US"/>
        </a:p>
      </dgm:t>
    </dgm:pt>
    <dgm:pt modelId="{5494B567-0FBD-4B4A-B338-FC391D6E0B67}">
      <dgm:prSet phldrT="[Text]"/>
      <dgm:spPr>
        <a:solidFill>
          <a:srgbClr val="7030A0"/>
        </a:solidFill>
      </dgm:spPr>
      <dgm:t>
        <a:bodyPr/>
        <a:lstStyle/>
        <a:p>
          <a:r>
            <a:rPr lang="en-US" dirty="0"/>
            <a:t>Writing</a:t>
          </a:r>
        </a:p>
      </dgm:t>
    </dgm:pt>
    <dgm:pt modelId="{DE7E2B6C-6867-42A0-9D9A-EFE1AC508B4B}" type="parTrans" cxnId="{8A4CE593-7884-4330-956E-5705B56DD76D}">
      <dgm:prSet/>
      <dgm:spPr/>
      <dgm:t>
        <a:bodyPr/>
        <a:lstStyle/>
        <a:p>
          <a:endParaRPr lang="en-US"/>
        </a:p>
      </dgm:t>
    </dgm:pt>
    <dgm:pt modelId="{7FE34A88-88DC-4C82-A799-59168CE4A147}" type="sibTrans" cxnId="{8A4CE593-7884-4330-956E-5705B56DD76D}">
      <dgm:prSet/>
      <dgm:spPr/>
      <dgm:t>
        <a:bodyPr/>
        <a:lstStyle/>
        <a:p>
          <a:endParaRPr lang="en-US"/>
        </a:p>
      </dgm:t>
    </dgm:pt>
    <dgm:pt modelId="{E648DE3F-475A-43F5-B278-41967C253F35}">
      <dgm:prSet/>
      <dgm:spPr/>
      <dgm:t>
        <a:bodyPr/>
        <a:lstStyle/>
        <a:p>
          <a:r>
            <a:rPr lang="en-US" dirty="0"/>
            <a:t>Service</a:t>
          </a:r>
        </a:p>
      </dgm:t>
    </dgm:pt>
    <dgm:pt modelId="{1B561AB7-AD2A-4711-85F8-01B8DBF8614A}" type="parTrans" cxnId="{A7C46B76-ABF2-481B-8C17-66175DE8A192}">
      <dgm:prSet/>
      <dgm:spPr/>
      <dgm:t>
        <a:bodyPr/>
        <a:lstStyle/>
        <a:p>
          <a:endParaRPr lang="en-US"/>
        </a:p>
      </dgm:t>
    </dgm:pt>
    <dgm:pt modelId="{4A3D18A1-1666-4382-A60F-7771953427DF}" type="sibTrans" cxnId="{A7C46B76-ABF2-481B-8C17-66175DE8A192}">
      <dgm:prSet/>
      <dgm:spPr/>
      <dgm:t>
        <a:bodyPr/>
        <a:lstStyle/>
        <a:p>
          <a:endParaRPr lang="en-US"/>
        </a:p>
      </dgm:t>
    </dgm:pt>
    <dgm:pt modelId="{FDC259E0-E425-439B-A4D8-B74E3A745A48}">
      <dgm:prSet/>
      <dgm:spPr/>
      <dgm:t>
        <a:bodyPr/>
        <a:lstStyle/>
        <a:p>
          <a:r>
            <a:rPr lang="en-US" dirty="0"/>
            <a:t>Research</a:t>
          </a:r>
        </a:p>
      </dgm:t>
    </dgm:pt>
    <dgm:pt modelId="{D392C724-CD25-44B2-8B80-05F5680D0A5E}" type="parTrans" cxnId="{3A75C7E3-B7CE-4D34-85AC-4AA6FFC40888}">
      <dgm:prSet/>
      <dgm:spPr/>
      <dgm:t>
        <a:bodyPr/>
        <a:lstStyle/>
        <a:p>
          <a:endParaRPr lang="en-US"/>
        </a:p>
      </dgm:t>
    </dgm:pt>
    <dgm:pt modelId="{E5DB1721-5B06-44EE-B7B1-D75233181F00}" type="sibTrans" cxnId="{3A75C7E3-B7CE-4D34-85AC-4AA6FFC40888}">
      <dgm:prSet/>
      <dgm:spPr/>
      <dgm:t>
        <a:bodyPr/>
        <a:lstStyle/>
        <a:p>
          <a:endParaRPr lang="en-US"/>
        </a:p>
      </dgm:t>
    </dgm:pt>
    <dgm:pt modelId="{AEBCBD23-3B2A-43AA-974C-0D64EF4396B8}" type="pres">
      <dgm:prSet presAssocID="{B9E9E2BC-98D7-410A-A4D9-868CA448EAF4}" presName="compositeShape" presStyleCnt="0">
        <dgm:presLayoutVars>
          <dgm:chMax val="7"/>
          <dgm:dir/>
          <dgm:resizeHandles val="exact"/>
        </dgm:presLayoutVars>
      </dgm:prSet>
      <dgm:spPr/>
    </dgm:pt>
    <dgm:pt modelId="{873F1C42-DE99-4D85-8C19-B6B21CFB271B}" type="pres">
      <dgm:prSet presAssocID="{B9E9E2BC-98D7-410A-A4D9-868CA448EAF4}" presName="wedge1" presStyleLbl="node1" presStyleIdx="0" presStyleCnt="5" custLinFactNeighborX="-3588" custLinFactNeighborY="4783"/>
      <dgm:spPr/>
    </dgm:pt>
    <dgm:pt modelId="{4DFDFAB6-3854-4D74-8829-A711E77902AF}" type="pres">
      <dgm:prSet presAssocID="{B9E9E2BC-98D7-410A-A4D9-868CA448EAF4}" presName="wedge1Tx" presStyleLbl="node1" presStyleIdx="0" presStyleCnt="5">
        <dgm:presLayoutVars>
          <dgm:chMax val="0"/>
          <dgm:chPref val="0"/>
          <dgm:bulletEnabled val="1"/>
        </dgm:presLayoutVars>
      </dgm:prSet>
      <dgm:spPr/>
    </dgm:pt>
    <dgm:pt modelId="{3ED4949C-30A0-4CBB-B53E-ADA42AE35D75}" type="pres">
      <dgm:prSet presAssocID="{B9E9E2BC-98D7-410A-A4D9-868CA448EAF4}" presName="wedge2" presStyleLbl="node1" presStyleIdx="1" presStyleCnt="5"/>
      <dgm:spPr/>
    </dgm:pt>
    <dgm:pt modelId="{1F27261C-A50B-4053-8157-A6EF0B0DAB68}" type="pres">
      <dgm:prSet presAssocID="{B9E9E2BC-98D7-410A-A4D9-868CA448EAF4}" presName="wedge2Tx" presStyleLbl="node1" presStyleIdx="1" presStyleCnt="5">
        <dgm:presLayoutVars>
          <dgm:chMax val="0"/>
          <dgm:chPref val="0"/>
          <dgm:bulletEnabled val="1"/>
        </dgm:presLayoutVars>
      </dgm:prSet>
      <dgm:spPr/>
    </dgm:pt>
    <dgm:pt modelId="{D0A85EF6-029B-421B-A0EF-C0D0378188C6}" type="pres">
      <dgm:prSet presAssocID="{B9E9E2BC-98D7-410A-A4D9-868CA448EAF4}" presName="wedge3" presStyleLbl="node1" presStyleIdx="2" presStyleCnt="5"/>
      <dgm:spPr/>
    </dgm:pt>
    <dgm:pt modelId="{AEBDF463-8250-4C77-9020-3B10D243B985}" type="pres">
      <dgm:prSet presAssocID="{B9E9E2BC-98D7-410A-A4D9-868CA448EAF4}" presName="wedge3Tx" presStyleLbl="node1" presStyleIdx="2" presStyleCnt="5">
        <dgm:presLayoutVars>
          <dgm:chMax val="0"/>
          <dgm:chPref val="0"/>
          <dgm:bulletEnabled val="1"/>
        </dgm:presLayoutVars>
      </dgm:prSet>
      <dgm:spPr/>
    </dgm:pt>
    <dgm:pt modelId="{DCEA0897-7654-46A5-8963-7315B316760A}" type="pres">
      <dgm:prSet presAssocID="{B9E9E2BC-98D7-410A-A4D9-868CA448EAF4}" presName="wedge4" presStyleLbl="node1" presStyleIdx="3" presStyleCnt="5"/>
      <dgm:spPr/>
    </dgm:pt>
    <dgm:pt modelId="{CC597E77-AEE5-4F2C-ADA9-1A85D092EDAE}" type="pres">
      <dgm:prSet presAssocID="{B9E9E2BC-98D7-410A-A4D9-868CA448EAF4}" presName="wedge4Tx" presStyleLbl="node1" presStyleIdx="3" presStyleCnt="5">
        <dgm:presLayoutVars>
          <dgm:chMax val="0"/>
          <dgm:chPref val="0"/>
          <dgm:bulletEnabled val="1"/>
        </dgm:presLayoutVars>
      </dgm:prSet>
      <dgm:spPr/>
    </dgm:pt>
    <dgm:pt modelId="{1215522E-E0AF-454C-8A6C-F61CD7F2BF90}" type="pres">
      <dgm:prSet presAssocID="{B9E9E2BC-98D7-410A-A4D9-868CA448EAF4}" presName="wedge5" presStyleLbl="node1" presStyleIdx="4" presStyleCnt="5"/>
      <dgm:spPr/>
    </dgm:pt>
    <dgm:pt modelId="{D16D3FEB-5C4A-4F31-8F1A-9F252607512C}" type="pres">
      <dgm:prSet presAssocID="{B9E9E2BC-98D7-410A-A4D9-868CA448EAF4}" presName="wedge5Tx" presStyleLbl="node1" presStyleIdx="4" presStyleCnt="5">
        <dgm:presLayoutVars>
          <dgm:chMax val="0"/>
          <dgm:chPref val="0"/>
          <dgm:bulletEnabled val="1"/>
        </dgm:presLayoutVars>
      </dgm:prSet>
      <dgm:spPr/>
    </dgm:pt>
  </dgm:ptLst>
  <dgm:cxnLst>
    <dgm:cxn modelId="{822B2D10-21D9-4EE8-9E31-BC923A61BACF}" type="presOf" srcId="{5494B567-0FBD-4B4A-B338-FC391D6E0B67}" destId="{1215522E-E0AF-454C-8A6C-F61CD7F2BF90}" srcOrd="0" destOrd="0" presId="urn:microsoft.com/office/officeart/2005/8/layout/chart3"/>
    <dgm:cxn modelId="{BE1A5834-4B28-4A29-88DA-F1D30D676411}" type="presOf" srcId="{E648DE3F-475A-43F5-B278-41967C253F35}" destId="{1F27261C-A50B-4053-8157-A6EF0B0DAB68}" srcOrd="1" destOrd="0" presId="urn:microsoft.com/office/officeart/2005/8/layout/chart3"/>
    <dgm:cxn modelId="{2119143E-8F26-408A-87A4-E098E637A576}" type="presOf" srcId="{FDC259E0-E425-439B-A4D8-B74E3A745A48}" destId="{D0A85EF6-029B-421B-A0EF-C0D0378188C6}" srcOrd="0" destOrd="0" presId="urn:microsoft.com/office/officeart/2005/8/layout/chart3"/>
    <dgm:cxn modelId="{D5198564-9374-49A8-87D8-2682DE11FADA}" type="presOf" srcId="{8B15BBC6-C2CE-4AB4-8906-C6930101B88D}" destId="{873F1C42-DE99-4D85-8C19-B6B21CFB271B}" srcOrd="0" destOrd="0" presId="urn:microsoft.com/office/officeart/2005/8/layout/chart3"/>
    <dgm:cxn modelId="{DABE6C72-64FD-4531-AF56-01FEC9735495}" type="presOf" srcId="{FDC259E0-E425-439B-A4D8-B74E3A745A48}" destId="{AEBDF463-8250-4C77-9020-3B10D243B985}" srcOrd="1" destOrd="0" presId="urn:microsoft.com/office/officeart/2005/8/layout/chart3"/>
    <dgm:cxn modelId="{A7C46B76-ABF2-481B-8C17-66175DE8A192}" srcId="{B9E9E2BC-98D7-410A-A4D9-868CA448EAF4}" destId="{E648DE3F-475A-43F5-B278-41967C253F35}" srcOrd="1" destOrd="0" parTransId="{1B561AB7-AD2A-4711-85F8-01B8DBF8614A}" sibTransId="{4A3D18A1-1666-4382-A60F-7771953427DF}"/>
    <dgm:cxn modelId="{4969395A-E0FB-420B-BDFE-D0BAAD0B292D}" type="presOf" srcId="{5494B567-0FBD-4B4A-B338-FC391D6E0B67}" destId="{D16D3FEB-5C4A-4F31-8F1A-9F252607512C}" srcOrd="1" destOrd="0" presId="urn:microsoft.com/office/officeart/2005/8/layout/chart3"/>
    <dgm:cxn modelId="{D3E7D37B-CA8D-4149-8EB0-4F25B100415A}" type="presOf" srcId="{8B15BBC6-C2CE-4AB4-8906-C6930101B88D}" destId="{4DFDFAB6-3854-4D74-8829-A711E77902AF}" srcOrd="1" destOrd="0" presId="urn:microsoft.com/office/officeart/2005/8/layout/chart3"/>
    <dgm:cxn modelId="{530F1F7F-CD41-4329-9AC2-57F44724F555}" srcId="{B9E9E2BC-98D7-410A-A4D9-868CA448EAF4}" destId="{8B15BBC6-C2CE-4AB4-8906-C6930101B88D}" srcOrd="0" destOrd="0" parTransId="{B9BE6A0D-3117-4A8A-8BD1-0D5260254F8E}" sibTransId="{461E0FB4-3F86-49B9-93FA-3CEAC7338E8C}"/>
    <dgm:cxn modelId="{50322986-93E9-48D3-87F1-8C8D118428DB}" type="presOf" srcId="{B9E9E2BC-98D7-410A-A4D9-868CA448EAF4}" destId="{AEBCBD23-3B2A-43AA-974C-0D64EF4396B8}" srcOrd="0" destOrd="0" presId="urn:microsoft.com/office/officeart/2005/8/layout/chart3"/>
    <dgm:cxn modelId="{99581B90-9F79-4EEC-99D5-F3C411C28C26}" type="presOf" srcId="{FE4F29C0-48A8-47EA-862B-87F926281F87}" destId="{CC597E77-AEE5-4F2C-ADA9-1A85D092EDAE}" srcOrd="1" destOrd="0" presId="urn:microsoft.com/office/officeart/2005/8/layout/chart3"/>
    <dgm:cxn modelId="{8A4CE593-7884-4330-956E-5705B56DD76D}" srcId="{B9E9E2BC-98D7-410A-A4D9-868CA448EAF4}" destId="{5494B567-0FBD-4B4A-B338-FC391D6E0B67}" srcOrd="4" destOrd="0" parTransId="{DE7E2B6C-6867-42A0-9D9A-EFE1AC508B4B}" sibTransId="{7FE34A88-88DC-4C82-A799-59168CE4A147}"/>
    <dgm:cxn modelId="{4C897EB5-FDF9-4E29-9E1C-ACA143035A66}" type="presOf" srcId="{FE4F29C0-48A8-47EA-862B-87F926281F87}" destId="{DCEA0897-7654-46A5-8963-7315B316760A}" srcOrd="0" destOrd="0" presId="urn:microsoft.com/office/officeart/2005/8/layout/chart3"/>
    <dgm:cxn modelId="{BAF2F8CB-EDCD-46A4-8057-385BB3A1B06F}" srcId="{B9E9E2BC-98D7-410A-A4D9-868CA448EAF4}" destId="{FE4F29C0-48A8-47EA-862B-87F926281F87}" srcOrd="3" destOrd="0" parTransId="{69A525E8-EB48-4152-8D04-14A606BEA3B0}" sibTransId="{60822437-7603-44C0-8CEC-EA3E2E025892}"/>
    <dgm:cxn modelId="{DCC958DD-ACAE-4628-B862-47AB11A70A1A}" type="presOf" srcId="{E648DE3F-475A-43F5-B278-41967C253F35}" destId="{3ED4949C-30A0-4CBB-B53E-ADA42AE35D75}" srcOrd="0" destOrd="0" presId="urn:microsoft.com/office/officeart/2005/8/layout/chart3"/>
    <dgm:cxn modelId="{3A75C7E3-B7CE-4D34-85AC-4AA6FFC40888}" srcId="{B9E9E2BC-98D7-410A-A4D9-868CA448EAF4}" destId="{FDC259E0-E425-439B-A4D8-B74E3A745A48}" srcOrd="2" destOrd="0" parTransId="{D392C724-CD25-44B2-8B80-05F5680D0A5E}" sibTransId="{E5DB1721-5B06-44EE-B7B1-D75233181F00}"/>
    <dgm:cxn modelId="{D74D66FE-5429-427C-A429-E580DD9530C1}" type="presParOf" srcId="{AEBCBD23-3B2A-43AA-974C-0D64EF4396B8}" destId="{873F1C42-DE99-4D85-8C19-B6B21CFB271B}" srcOrd="0" destOrd="0" presId="urn:microsoft.com/office/officeart/2005/8/layout/chart3"/>
    <dgm:cxn modelId="{3547BB8B-230C-4D35-B27B-1EAB58BBBCE4}" type="presParOf" srcId="{AEBCBD23-3B2A-43AA-974C-0D64EF4396B8}" destId="{4DFDFAB6-3854-4D74-8829-A711E77902AF}" srcOrd="1" destOrd="0" presId="urn:microsoft.com/office/officeart/2005/8/layout/chart3"/>
    <dgm:cxn modelId="{114B990A-8A86-4A4A-B486-1F0ACABB6ECA}" type="presParOf" srcId="{AEBCBD23-3B2A-43AA-974C-0D64EF4396B8}" destId="{3ED4949C-30A0-4CBB-B53E-ADA42AE35D75}" srcOrd="2" destOrd="0" presId="urn:microsoft.com/office/officeart/2005/8/layout/chart3"/>
    <dgm:cxn modelId="{FB3FC2E2-7DC2-449F-9E4D-497F5469157E}" type="presParOf" srcId="{AEBCBD23-3B2A-43AA-974C-0D64EF4396B8}" destId="{1F27261C-A50B-4053-8157-A6EF0B0DAB68}" srcOrd="3" destOrd="0" presId="urn:microsoft.com/office/officeart/2005/8/layout/chart3"/>
    <dgm:cxn modelId="{A00C76A1-331A-46A2-B10A-9F2577D9AAFB}" type="presParOf" srcId="{AEBCBD23-3B2A-43AA-974C-0D64EF4396B8}" destId="{D0A85EF6-029B-421B-A0EF-C0D0378188C6}" srcOrd="4" destOrd="0" presId="urn:microsoft.com/office/officeart/2005/8/layout/chart3"/>
    <dgm:cxn modelId="{0B0C15B5-036E-49F4-B440-AAF3E4E4ADB7}" type="presParOf" srcId="{AEBCBD23-3B2A-43AA-974C-0D64EF4396B8}" destId="{AEBDF463-8250-4C77-9020-3B10D243B985}" srcOrd="5" destOrd="0" presId="urn:microsoft.com/office/officeart/2005/8/layout/chart3"/>
    <dgm:cxn modelId="{00C4A7E6-B692-4BC3-8280-DF9E5646DBAA}" type="presParOf" srcId="{AEBCBD23-3B2A-43AA-974C-0D64EF4396B8}" destId="{DCEA0897-7654-46A5-8963-7315B316760A}" srcOrd="6" destOrd="0" presId="urn:microsoft.com/office/officeart/2005/8/layout/chart3"/>
    <dgm:cxn modelId="{40C47CDE-77E3-4621-9E22-6CD43B9C774B}" type="presParOf" srcId="{AEBCBD23-3B2A-43AA-974C-0D64EF4396B8}" destId="{CC597E77-AEE5-4F2C-ADA9-1A85D092EDAE}" srcOrd="7" destOrd="0" presId="urn:microsoft.com/office/officeart/2005/8/layout/chart3"/>
    <dgm:cxn modelId="{F19F80B9-27B0-44A8-A1E7-244BF49F51E3}" type="presParOf" srcId="{AEBCBD23-3B2A-43AA-974C-0D64EF4396B8}" destId="{1215522E-E0AF-454C-8A6C-F61CD7F2BF90}" srcOrd="8" destOrd="0" presId="urn:microsoft.com/office/officeart/2005/8/layout/chart3"/>
    <dgm:cxn modelId="{3C769414-09E2-46FF-AFB3-3E446D75C962}" type="presParOf" srcId="{AEBCBD23-3B2A-43AA-974C-0D64EF4396B8}" destId="{D16D3FEB-5C4A-4F31-8F1A-9F252607512C}" srcOrd="9"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457210-A607-4C23-B5B5-7DC5DE98082E}"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46B5DBEA-0519-4AC3-BEDC-86D7A04725F2}">
      <dgm:prSet phldrT="[Text]" custT="1"/>
      <dgm:spPr/>
      <dgm:t>
        <a:bodyPr/>
        <a:lstStyle/>
        <a:p>
          <a:r>
            <a:rPr lang="en-US" sz="1000" dirty="0"/>
            <a:t> Advising (undergrads)</a:t>
          </a:r>
        </a:p>
      </dgm:t>
    </dgm:pt>
    <dgm:pt modelId="{5A03B029-CBF0-4A8E-BB21-DBF8A5CF3EFA}" type="parTrans" cxnId="{4C073F57-1D1A-4C25-8168-B45B27D8350F}">
      <dgm:prSet/>
      <dgm:spPr/>
      <dgm:t>
        <a:bodyPr/>
        <a:lstStyle/>
        <a:p>
          <a:endParaRPr lang="en-US" sz="2000"/>
        </a:p>
      </dgm:t>
    </dgm:pt>
    <dgm:pt modelId="{327E4132-BA26-47DD-8F21-4F3605ECBE8C}" type="sibTrans" cxnId="{4C073F57-1D1A-4C25-8168-B45B27D8350F}">
      <dgm:prSet/>
      <dgm:spPr/>
      <dgm:t>
        <a:bodyPr/>
        <a:lstStyle/>
        <a:p>
          <a:endParaRPr lang="en-US" sz="2000"/>
        </a:p>
      </dgm:t>
    </dgm:pt>
    <dgm:pt modelId="{0FC047CD-7805-415A-935B-4303E9E1161D}">
      <dgm:prSet phldrT="[Text]" custT="1"/>
      <dgm:spPr/>
      <dgm:t>
        <a:bodyPr/>
        <a:lstStyle/>
        <a:p>
          <a:r>
            <a:rPr lang="en-US" sz="1000" dirty="0"/>
            <a:t> Women and underrepresented students in STEM (high school, UW, NC State, Hopkins)</a:t>
          </a:r>
        </a:p>
      </dgm:t>
    </dgm:pt>
    <dgm:pt modelId="{7F1454C1-71B6-49C5-8516-D74413AA9FB0}" type="parTrans" cxnId="{D5BA504A-5356-45B8-AC99-31221B96D1F1}">
      <dgm:prSet/>
      <dgm:spPr/>
      <dgm:t>
        <a:bodyPr/>
        <a:lstStyle/>
        <a:p>
          <a:endParaRPr lang="en-US" sz="2000"/>
        </a:p>
      </dgm:t>
    </dgm:pt>
    <dgm:pt modelId="{7410B427-5637-4F10-91E5-65E9EA8A49C1}" type="sibTrans" cxnId="{D5BA504A-5356-45B8-AC99-31221B96D1F1}">
      <dgm:prSet/>
      <dgm:spPr/>
      <dgm:t>
        <a:bodyPr/>
        <a:lstStyle/>
        <a:p>
          <a:endParaRPr lang="en-US" sz="2000"/>
        </a:p>
      </dgm:t>
    </dgm:pt>
    <dgm:pt modelId="{ECCCE287-6386-4D03-BB48-DBB44D49FAB9}">
      <dgm:prSet phldrT="[Text]" custT="1"/>
      <dgm:spPr/>
      <dgm:t>
        <a:bodyPr/>
        <a:lstStyle/>
        <a:p>
          <a:r>
            <a:rPr lang="en-US" sz="1600" dirty="0"/>
            <a:t>S</a:t>
          </a:r>
        </a:p>
      </dgm:t>
    </dgm:pt>
    <dgm:pt modelId="{99466168-1ED5-4DA3-9253-8BE1568DD246}" type="parTrans" cxnId="{DA1141C3-E2DA-4CB9-AFA7-7A72D6603E16}">
      <dgm:prSet/>
      <dgm:spPr/>
      <dgm:t>
        <a:bodyPr/>
        <a:lstStyle/>
        <a:p>
          <a:endParaRPr lang="en-US" sz="2000"/>
        </a:p>
      </dgm:t>
    </dgm:pt>
    <dgm:pt modelId="{B14768F2-C6C0-46C8-BEA6-5EF1D8529779}" type="sibTrans" cxnId="{DA1141C3-E2DA-4CB9-AFA7-7A72D6603E16}">
      <dgm:prSet/>
      <dgm:spPr/>
      <dgm:t>
        <a:bodyPr/>
        <a:lstStyle/>
        <a:p>
          <a:endParaRPr lang="en-US" sz="2000"/>
        </a:p>
      </dgm:t>
    </dgm:pt>
    <dgm:pt modelId="{79CF716F-BFC4-494A-A0F3-770BD08E732E}">
      <dgm:prSet phldrT="[Text]" custT="1"/>
      <dgm:spPr/>
      <dgm:t>
        <a:bodyPr/>
        <a:lstStyle/>
        <a:p>
          <a:r>
            <a:rPr lang="en-US" sz="1000" dirty="0"/>
            <a:t> Journal reviews</a:t>
          </a:r>
        </a:p>
      </dgm:t>
    </dgm:pt>
    <dgm:pt modelId="{55DB4CC1-D553-4F75-BD83-17BCEF6641ED}" type="parTrans" cxnId="{98A812D8-7620-45F4-ADA5-C57AF95D625D}">
      <dgm:prSet/>
      <dgm:spPr/>
      <dgm:t>
        <a:bodyPr/>
        <a:lstStyle/>
        <a:p>
          <a:endParaRPr lang="en-US" sz="2000"/>
        </a:p>
      </dgm:t>
    </dgm:pt>
    <dgm:pt modelId="{553AA1C7-7897-479B-B00E-4EB5B954A3AD}" type="sibTrans" cxnId="{98A812D8-7620-45F4-ADA5-C57AF95D625D}">
      <dgm:prSet/>
      <dgm:spPr/>
      <dgm:t>
        <a:bodyPr/>
        <a:lstStyle/>
        <a:p>
          <a:endParaRPr lang="en-US" sz="2000"/>
        </a:p>
      </dgm:t>
    </dgm:pt>
    <dgm:pt modelId="{EEA8528E-CFD1-4C4A-9D62-50498C59866F}">
      <dgm:prSet phldrT="[Text]" custT="1"/>
      <dgm:spPr/>
      <dgm:t>
        <a:bodyPr/>
        <a:lstStyle/>
        <a:p>
          <a:r>
            <a:rPr lang="en-US" sz="1000" dirty="0"/>
            <a:t> Grant study sections</a:t>
          </a:r>
        </a:p>
      </dgm:t>
    </dgm:pt>
    <dgm:pt modelId="{57C0817C-5092-420B-A685-0BAEAAADBBC4}" type="parTrans" cxnId="{41A314B8-537E-4E0A-9119-4603827B0FB9}">
      <dgm:prSet/>
      <dgm:spPr/>
      <dgm:t>
        <a:bodyPr/>
        <a:lstStyle/>
        <a:p>
          <a:endParaRPr lang="en-US" sz="2000"/>
        </a:p>
      </dgm:t>
    </dgm:pt>
    <dgm:pt modelId="{10F152A4-38C3-4697-952D-F3D31D10F858}" type="sibTrans" cxnId="{41A314B8-537E-4E0A-9119-4603827B0FB9}">
      <dgm:prSet/>
      <dgm:spPr/>
      <dgm:t>
        <a:bodyPr/>
        <a:lstStyle/>
        <a:p>
          <a:endParaRPr lang="en-US" sz="2000"/>
        </a:p>
      </dgm:t>
    </dgm:pt>
    <dgm:pt modelId="{53210CF0-BB8E-4D7D-9696-D8A2DE03F5AF}">
      <dgm:prSet phldrT="[Text]" custT="1"/>
      <dgm:spPr/>
      <dgm:t>
        <a:bodyPr/>
        <a:lstStyle/>
        <a:p>
          <a:r>
            <a:rPr lang="en-US" sz="1600" dirty="0"/>
            <a:t>R</a:t>
          </a:r>
        </a:p>
      </dgm:t>
    </dgm:pt>
    <dgm:pt modelId="{E6D64A8D-7757-464E-A856-29FE57A6BC13}" type="parTrans" cxnId="{4CF24A16-212F-498F-AC5C-800CAF3A9479}">
      <dgm:prSet/>
      <dgm:spPr/>
      <dgm:t>
        <a:bodyPr/>
        <a:lstStyle/>
        <a:p>
          <a:endParaRPr lang="en-US" sz="2000"/>
        </a:p>
      </dgm:t>
    </dgm:pt>
    <dgm:pt modelId="{6C5044E3-FFA4-491F-832F-CA77819660F0}" type="sibTrans" cxnId="{4CF24A16-212F-498F-AC5C-800CAF3A9479}">
      <dgm:prSet/>
      <dgm:spPr/>
      <dgm:t>
        <a:bodyPr/>
        <a:lstStyle/>
        <a:p>
          <a:endParaRPr lang="en-US" sz="2000"/>
        </a:p>
      </dgm:t>
    </dgm:pt>
    <dgm:pt modelId="{0F095015-5772-499F-9783-12B5F8ED398D}">
      <dgm:prSet phldrT="[Text]" custT="1"/>
      <dgm:spPr/>
      <dgm:t>
        <a:bodyPr/>
        <a:lstStyle/>
        <a:p>
          <a:r>
            <a:rPr lang="en-US" sz="1000" dirty="0"/>
            <a:t> Presentations (seminars, conferences)</a:t>
          </a:r>
        </a:p>
      </dgm:t>
    </dgm:pt>
    <dgm:pt modelId="{AD505E57-8398-4178-AF80-E2FAE2938DB3}" type="parTrans" cxnId="{6484B2AC-47F4-469E-8DE2-78489FBA0CC7}">
      <dgm:prSet/>
      <dgm:spPr/>
      <dgm:t>
        <a:bodyPr/>
        <a:lstStyle/>
        <a:p>
          <a:endParaRPr lang="en-US" sz="2000"/>
        </a:p>
      </dgm:t>
    </dgm:pt>
    <dgm:pt modelId="{D2228746-3ABE-4F0F-AA69-7A99870EF484}" type="sibTrans" cxnId="{6484B2AC-47F4-469E-8DE2-78489FBA0CC7}">
      <dgm:prSet/>
      <dgm:spPr/>
      <dgm:t>
        <a:bodyPr/>
        <a:lstStyle/>
        <a:p>
          <a:endParaRPr lang="en-US" sz="2000"/>
        </a:p>
      </dgm:t>
    </dgm:pt>
    <dgm:pt modelId="{5AA71C5B-260A-40D9-BD59-D68CD5E460E0}">
      <dgm:prSet phldrT="[Text]" custT="1"/>
      <dgm:spPr/>
      <dgm:t>
        <a:bodyPr/>
        <a:lstStyle/>
        <a:p>
          <a:r>
            <a:rPr lang="en-US" sz="1000" dirty="0"/>
            <a:t> Literature knowledge</a:t>
          </a:r>
        </a:p>
      </dgm:t>
    </dgm:pt>
    <dgm:pt modelId="{E3919F1B-372C-4D4B-9796-9528B216F902}" type="parTrans" cxnId="{DED134E5-B621-46EA-BA3B-E99BB227560F}">
      <dgm:prSet/>
      <dgm:spPr/>
      <dgm:t>
        <a:bodyPr/>
        <a:lstStyle/>
        <a:p>
          <a:endParaRPr lang="en-US" sz="2000"/>
        </a:p>
      </dgm:t>
    </dgm:pt>
    <dgm:pt modelId="{CC30B844-57E2-4D2F-87AB-900F2C9624DC}" type="sibTrans" cxnId="{DED134E5-B621-46EA-BA3B-E99BB227560F}">
      <dgm:prSet/>
      <dgm:spPr/>
      <dgm:t>
        <a:bodyPr/>
        <a:lstStyle/>
        <a:p>
          <a:endParaRPr lang="en-US" sz="2000"/>
        </a:p>
      </dgm:t>
    </dgm:pt>
    <dgm:pt modelId="{43E7FBF4-82FE-4BB9-A5E3-40C18C0F24D8}">
      <dgm:prSet custT="1"/>
      <dgm:spPr/>
      <dgm:t>
        <a:bodyPr/>
        <a:lstStyle/>
        <a:p>
          <a:r>
            <a:rPr lang="en-US" sz="1600" dirty="0"/>
            <a:t>T</a:t>
          </a:r>
        </a:p>
      </dgm:t>
    </dgm:pt>
    <dgm:pt modelId="{1B2C7E40-36D5-476C-9BCD-6CF19C5C3FA6}" type="parTrans" cxnId="{6B3737A6-1F85-4898-A5CE-AE334E2BB9DB}">
      <dgm:prSet/>
      <dgm:spPr/>
      <dgm:t>
        <a:bodyPr/>
        <a:lstStyle/>
        <a:p>
          <a:endParaRPr lang="en-US" sz="2000"/>
        </a:p>
      </dgm:t>
    </dgm:pt>
    <dgm:pt modelId="{4670C758-FABB-4199-8FF6-B18B2A950882}" type="sibTrans" cxnId="{6B3737A6-1F85-4898-A5CE-AE334E2BB9DB}">
      <dgm:prSet/>
      <dgm:spPr/>
      <dgm:t>
        <a:bodyPr/>
        <a:lstStyle/>
        <a:p>
          <a:endParaRPr lang="en-US" sz="2000"/>
        </a:p>
      </dgm:t>
    </dgm:pt>
    <dgm:pt modelId="{ADABD320-5CA5-4DD1-BA4D-71B832C037C8}">
      <dgm:prSet custT="1"/>
      <dgm:spPr>
        <a:solidFill>
          <a:srgbClr val="7030A0"/>
        </a:solidFill>
      </dgm:spPr>
      <dgm:t>
        <a:bodyPr/>
        <a:lstStyle/>
        <a:p>
          <a:r>
            <a:rPr lang="en-US" sz="1600" dirty="0"/>
            <a:t>W</a:t>
          </a:r>
        </a:p>
      </dgm:t>
    </dgm:pt>
    <dgm:pt modelId="{CC44278F-86BE-4980-A588-0AD1A5B4591C}" type="parTrans" cxnId="{E9C9F25B-3F90-4BE9-8C1B-3F045F8C173F}">
      <dgm:prSet/>
      <dgm:spPr/>
      <dgm:t>
        <a:bodyPr/>
        <a:lstStyle/>
        <a:p>
          <a:endParaRPr lang="en-US" sz="2000"/>
        </a:p>
      </dgm:t>
    </dgm:pt>
    <dgm:pt modelId="{509AE5D1-6B57-4EE4-A531-1637EC9A12B3}" type="sibTrans" cxnId="{E9C9F25B-3F90-4BE9-8C1B-3F045F8C173F}">
      <dgm:prSet/>
      <dgm:spPr/>
      <dgm:t>
        <a:bodyPr/>
        <a:lstStyle/>
        <a:p>
          <a:endParaRPr lang="en-US" sz="2000"/>
        </a:p>
      </dgm:t>
    </dgm:pt>
    <dgm:pt modelId="{4208FCF8-8CE5-4C5F-95F2-A819292C1F51}">
      <dgm:prSet phldrT="[Text]" custT="1"/>
      <dgm:spPr/>
      <dgm:t>
        <a:bodyPr/>
        <a:lstStyle/>
        <a:p>
          <a:r>
            <a:rPr lang="en-US" sz="1600" dirty="0"/>
            <a:t>M</a:t>
          </a:r>
        </a:p>
      </dgm:t>
    </dgm:pt>
    <dgm:pt modelId="{161529EC-9ACE-4D4C-8980-E55B4CFCD9C9}" type="sibTrans" cxnId="{2D85CA91-7095-4296-8ED4-DE2EFE291E44}">
      <dgm:prSet/>
      <dgm:spPr/>
      <dgm:t>
        <a:bodyPr/>
        <a:lstStyle/>
        <a:p>
          <a:endParaRPr lang="en-US" sz="2000"/>
        </a:p>
      </dgm:t>
    </dgm:pt>
    <dgm:pt modelId="{BCCE141A-89F8-40D2-AFA7-9EFDABD3FE2B}" type="parTrans" cxnId="{2D85CA91-7095-4296-8ED4-DE2EFE291E44}">
      <dgm:prSet/>
      <dgm:spPr/>
      <dgm:t>
        <a:bodyPr/>
        <a:lstStyle/>
        <a:p>
          <a:endParaRPr lang="en-US" sz="2000"/>
        </a:p>
      </dgm:t>
    </dgm:pt>
    <dgm:pt modelId="{AFE00A74-872E-4D9F-95D3-CDBBB8A9592E}">
      <dgm:prSet phldrT="[Text]" custT="1"/>
      <dgm:spPr/>
      <dgm:t>
        <a:bodyPr/>
        <a:lstStyle/>
        <a:p>
          <a:r>
            <a:rPr lang="en-US" sz="1000" dirty="0"/>
            <a:t> Lab members</a:t>
          </a:r>
        </a:p>
      </dgm:t>
    </dgm:pt>
    <dgm:pt modelId="{1F29860A-5688-4D62-9029-C6E5CD3F1D93}" type="parTrans" cxnId="{C18864DD-DA10-44B2-AB47-F02715FCA2B1}">
      <dgm:prSet/>
      <dgm:spPr/>
      <dgm:t>
        <a:bodyPr/>
        <a:lstStyle/>
        <a:p>
          <a:endParaRPr lang="en-US" sz="2000"/>
        </a:p>
      </dgm:t>
    </dgm:pt>
    <dgm:pt modelId="{2916A751-FC21-4EF2-BE98-385624F956BD}" type="sibTrans" cxnId="{C18864DD-DA10-44B2-AB47-F02715FCA2B1}">
      <dgm:prSet/>
      <dgm:spPr/>
      <dgm:t>
        <a:bodyPr/>
        <a:lstStyle/>
        <a:p>
          <a:endParaRPr lang="en-US" sz="2000"/>
        </a:p>
      </dgm:t>
    </dgm:pt>
    <dgm:pt modelId="{02A74383-A1EF-49C4-A944-0C60675256A7}">
      <dgm:prSet phldrT="[Text]" custT="1"/>
      <dgm:spPr/>
      <dgm:t>
        <a:bodyPr/>
        <a:lstStyle/>
        <a:p>
          <a:r>
            <a:rPr lang="en-US" sz="1000" dirty="0"/>
            <a:t> Pre-med students</a:t>
          </a:r>
        </a:p>
      </dgm:t>
    </dgm:pt>
    <dgm:pt modelId="{AC2845FB-78FE-488E-9586-A258CBDB8F8E}" type="parTrans" cxnId="{79CF0FC6-7063-41C3-B0B9-CD0993AFD785}">
      <dgm:prSet/>
      <dgm:spPr/>
      <dgm:t>
        <a:bodyPr/>
        <a:lstStyle/>
        <a:p>
          <a:endParaRPr lang="en-US" sz="2000"/>
        </a:p>
      </dgm:t>
    </dgm:pt>
    <dgm:pt modelId="{92E23241-B13F-4FDB-94D0-F186F9C32CFB}" type="sibTrans" cxnId="{79CF0FC6-7063-41C3-B0B9-CD0993AFD785}">
      <dgm:prSet/>
      <dgm:spPr/>
      <dgm:t>
        <a:bodyPr/>
        <a:lstStyle/>
        <a:p>
          <a:endParaRPr lang="en-US" sz="2000"/>
        </a:p>
      </dgm:t>
    </dgm:pt>
    <dgm:pt modelId="{10D086D7-192B-4E8E-A5E6-57C56C45D313}">
      <dgm:prSet phldrT="[Text]" custT="1"/>
      <dgm:spPr/>
      <dgm:t>
        <a:bodyPr/>
        <a:lstStyle/>
        <a:p>
          <a:r>
            <a:rPr lang="en-US" sz="1000" dirty="0"/>
            <a:t> Thesis committees (grads)</a:t>
          </a:r>
        </a:p>
      </dgm:t>
    </dgm:pt>
    <dgm:pt modelId="{1DAB2710-5475-4927-B941-16C2C6482DF9}" type="parTrans" cxnId="{A77ED0DC-8F9C-497D-BE29-DF5ED2940432}">
      <dgm:prSet/>
      <dgm:spPr/>
      <dgm:t>
        <a:bodyPr/>
        <a:lstStyle/>
        <a:p>
          <a:endParaRPr lang="en-US" sz="2000"/>
        </a:p>
      </dgm:t>
    </dgm:pt>
    <dgm:pt modelId="{528244AE-06BF-4F7C-A0B7-B705166E4648}" type="sibTrans" cxnId="{A77ED0DC-8F9C-497D-BE29-DF5ED2940432}">
      <dgm:prSet/>
      <dgm:spPr/>
      <dgm:t>
        <a:bodyPr/>
        <a:lstStyle/>
        <a:p>
          <a:endParaRPr lang="en-US" sz="2000"/>
        </a:p>
      </dgm:t>
    </dgm:pt>
    <dgm:pt modelId="{1EF5699C-590F-4FEF-9315-5114060E5AF0}">
      <dgm:prSet phldrT="[Text]" custT="1"/>
      <dgm:spPr/>
      <dgm:t>
        <a:bodyPr/>
        <a:lstStyle/>
        <a:p>
          <a:r>
            <a:rPr lang="en-US" sz="1000" dirty="0"/>
            <a:t> Faculty candidates</a:t>
          </a:r>
        </a:p>
      </dgm:t>
    </dgm:pt>
    <dgm:pt modelId="{3940F3DC-8820-4676-A7D2-BF73E9D2A6BA}" type="parTrans" cxnId="{504ADEEA-9043-4191-97E0-DB22F598875D}">
      <dgm:prSet/>
      <dgm:spPr/>
      <dgm:t>
        <a:bodyPr/>
        <a:lstStyle/>
        <a:p>
          <a:endParaRPr lang="en-US" sz="2000"/>
        </a:p>
      </dgm:t>
    </dgm:pt>
    <dgm:pt modelId="{E38429AE-7E7C-4CBE-9093-C574EC01C2FE}" type="sibTrans" cxnId="{504ADEEA-9043-4191-97E0-DB22F598875D}">
      <dgm:prSet/>
      <dgm:spPr/>
      <dgm:t>
        <a:bodyPr/>
        <a:lstStyle/>
        <a:p>
          <a:endParaRPr lang="en-US" sz="2000"/>
        </a:p>
      </dgm:t>
    </dgm:pt>
    <dgm:pt modelId="{7E6267EC-455F-4B26-AB79-5BF132674E0B}">
      <dgm:prSet phldrT="[Text]" custT="1"/>
      <dgm:spPr/>
      <dgm:t>
        <a:bodyPr/>
        <a:lstStyle/>
        <a:p>
          <a:r>
            <a:rPr lang="en-US" sz="1000" dirty="0"/>
            <a:t> Editorial responsibilities</a:t>
          </a:r>
        </a:p>
      </dgm:t>
    </dgm:pt>
    <dgm:pt modelId="{A477BE92-1EED-489D-A533-9F856A617D92}" type="parTrans" cxnId="{2C5AF5CF-9FA9-4CFC-8B62-9B7A590E4BC6}">
      <dgm:prSet/>
      <dgm:spPr/>
      <dgm:t>
        <a:bodyPr/>
        <a:lstStyle/>
        <a:p>
          <a:endParaRPr lang="en-US" sz="2000"/>
        </a:p>
      </dgm:t>
    </dgm:pt>
    <dgm:pt modelId="{5EBD17E2-99EA-4B0A-816B-1F998DD0BAAC}" type="sibTrans" cxnId="{2C5AF5CF-9FA9-4CFC-8B62-9B7A590E4BC6}">
      <dgm:prSet/>
      <dgm:spPr/>
      <dgm:t>
        <a:bodyPr/>
        <a:lstStyle/>
        <a:p>
          <a:endParaRPr lang="en-US" sz="2000"/>
        </a:p>
      </dgm:t>
    </dgm:pt>
    <dgm:pt modelId="{CAAF478A-4AF5-4AED-9C6C-D1DD8B101C51}">
      <dgm:prSet phldrT="[Text]" custT="1"/>
      <dgm:spPr/>
      <dgm:t>
        <a:bodyPr/>
        <a:lstStyle/>
        <a:p>
          <a:r>
            <a:rPr lang="en-US" sz="1000" dirty="0"/>
            <a:t> RSOs</a:t>
          </a:r>
        </a:p>
      </dgm:t>
    </dgm:pt>
    <dgm:pt modelId="{40789B43-D9B8-4B56-9A88-1153803B006E}" type="parTrans" cxnId="{B79977E5-55BA-4A07-8DED-856BA3BE0C90}">
      <dgm:prSet/>
      <dgm:spPr/>
      <dgm:t>
        <a:bodyPr/>
        <a:lstStyle/>
        <a:p>
          <a:endParaRPr lang="en-US" sz="2000"/>
        </a:p>
      </dgm:t>
    </dgm:pt>
    <dgm:pt modelId="{C3BC4BBD-A796-4FB9-AB8B-32DAFEB5BBD2}" type="sibTrans" cxnId="{B79977E5-55BA-4A07-8DED-856BA3BE0C90}">
      <dgm:prSet/>
      <dgm:spPr/>
      <dgm:t>
        <a:bodyPr/>
        <a:lstStyle/>
        <a:p>
          <a:endParaRPr lang="en-US" sz="2000"/>
        </a:p>
      </dgm:t>
    </dgm:pt>
    <dgm:pt modelId="{1AF642B5-EDB3-4723-8AC4-40B3B07120C7}">
      <dgm:prSet phldrT="[Text]" custT="1"/>
      <dgm:spPr/>
      <dgm:t>
        <a:bodyPr/>
        <a:lstStyle/>
        <a:p>
          <a:r>
            <a:rPr lang="en-US" sz="1000" dirty="0"/>
            <a:t> Conference organizing/conference session chairing</a:t>
          </a:r>
        </a:p>
      </dgm:t>
    </dgm:pt>
    <dgm:pt modelId="{B26B0A3E-63F9-4C1B-957A-EE8F883A3200}" type="parTrans" cxnId="{48298EA1-8CF7-4F8D-97BC-AE5844FC328C}">
      <dgm:prSet/>
      <dgm:spPr/>
      <dgm:t>
        <a:bodyPr/>
        <a:lstStyle/>
        <a:p>
          <a:endParaRPr lang="en-US" sz="2000"/>
        </a:p>
      </dgm:t>
    </dgm:pt>
    <dgm:pt modelId="{D39ED2C1-4E9D-4462-AB5E-9D635376E35E}" type="sibTrans" cxnId="{48298EA1-8CF7-4F8D-97BC-AE5844FC328C}">
      <dgm:prSet/>
      <dgm:spPr/>
      <dgm:t>
        <a:bodyPr/>
        <a:lstStyle/>
        <a:p>
          <a:endParaRPr lang="en-US" sz="2000"/>
        </a:p>
      </dgm:t>
    </dgm:pt>
    <dgm:pt modelId="{9113EC1A-DFBD-4F72-B392-197EFBE64108}">
      <dgm:prSet custT="1"/>
      <dgm:spPr/>
      <dgm:t>
        <a:bodyPr/>
        <a:lstStyle/>
        <a:p>
          <a:r>
            <a:rPr lang="en-US" sz="1000" dirty="0"/>
            <a:t> Workshops (pedagogy, best practices) </a:t>
          </a:r>
        </a:p>
      </dgm:t>
    </dgm:pt>
    <dgm:pt modelId="{908AB49D-174D-41E0-B042-60D20E8469F0}" type="parTrans" cxnId="{FBC1BA04-A53C-4FB7-BC70-DA28AE7731B5}">
      <dgm:prSet/>
      <dgm:spPr/>
      <dgm:t>
        <a:bodyPr/>
        <a:lstStyle/>
        <a:p>
          <a:endParaRPr lang="en-US"/>
        </a:p>
      </dgm:t>
    </dgm:pt>
    <dgm:pt modelId="{DB35DFD2-6D78-422A-86F3-9F6F85447F1A}" type="sibTrans" cxnId="{FBC1BA04-A53C-4FB7-BC70-DA28AE7731B5}">
      <dgm:prSet/>
      <dgm:spPr/>
      <dgm:t>
        <a:bodyPr/>
        <a:lstStyle/>
        <a:p>
          <a:endParaRPr lang="en-US"/>
        </a:p>
      </dgm:t>
    </dgm:pt>
    <dgm:pt modelId="{F1610944-E35F-4314-B416-B6BF70EC9687}">
      <dgm:prSet custT="1"/>
      <dgm:spPr>
        <a:solidFill>
          <a:srgbClr val="DAC2EC">
            <a:alpha val="89804"/>
          </a:srgbClr>
        </a:solidFill>
        <a:ln>
          <a:solidFill>
            <a:srgbClr val="DAC2EC">
              <a:alpha val="90000"/>
            </a:srgbClr>
          </a:solidFill>
        </a:ln>
      </dgm:spPr>
      <dgm:t>
        <a:bodyPr/>
        <a:lstStyle/>
        <a:p>
          <a:r>
            <a:rPr lang="en-US" sz="1000" dirty="0"/>
            <a:t> Grants</a:t>
          </a:r>
        </a:p>
      </dgm:t>
    </dgm:pt>
    <dgm:pt modelId="{E3DE984E-845A-438F-97C4-8B6C3139BA99}" type="parTrans" cxnId="{32B9E20E-B534-4398-B897-045549911BB8}">
      <dgm:prSet/>
      <dgm:spPr/>
      <dgm:t>
        <a:bodyPr/>
        <a:lstStyle/>
        <a:p>
          <a:endParaRPr lang="en-US"/>
        </a:p>
      </dgm:t>
    </dgm:pt>
    <dgm:pt modelId="{869E78BC-2BF2-484E-ADAD-D5A31A17D1B3}" type="sibTrans" cxnId="{32B9E20E-B534-4398-B897-045549911BB8}">
      <dgm:prSet/>
      <dgm:spPr/>
      <dgm:t>
        <a:bodyPr/>
        <a:lstStyle/>
        <a:p>
          <a:endParaRPr lang="en-US"/>
        </a:p>
      </dgm:t>
    </dgm:pt>
    <dgm:pt modelId="{BDE45D3B-3FE5-4696-B3D6-9071A3F895D3}">
      <dgm:prSet phldrT="[Text]" custT="1"/>
      <dgm:spPr/>
      <dgm:t>
        <a:bodyPr/>
        <a:lstStyle/>
        <a:p>
          <a:r>
            <a:rPr lang="en-US" sz="1000" dirty="0"/>
            <a:t> Project oversight/project management</a:t>
          </a:r>
        </a:p>
      </dgm:t>
    </dgm:pt>
    <dgm:pt modelId="{A2C03F8C-5A13-46CE-B431-21C64B8E415F}" type="parTrans" cxnId="{81FAAD86-4D30-44E1-8D40-FD0F36527AAF}">
      <dgm:prSet/>
      <dgm:spPr/>
      <dgm:t>
        <a:bodyPr/>
        <a:lstStyle/>
        <a:p>
          <a:endParaRPr lang="en-US"/>
        </a:p>
      </dgm:t>
    </dgm:pt>
    <dgm:pt modelId="{F6741696-D613-47CF-A52C-4C9D7E5A61A8}" type="sibTrans" cxnId="{81FAAD86-4D30-44E1-8D40-FD0F36527AAF}">
      <dgm:prSet/>
      <dgm:spPr/>
      <dgm:t>
        <a:bodyPr/>
        <a:lstStyle/>
        <a:p>
          <a:endParaRPr lang="en-US"/>
        </a:p>
      </dgm:t>
    </dgm:pt>
    <dgm:pt modelId="{D50D2B3C-C5A2-48CE-AE23-AD6EAD0113DF}">
      <dgm:prSet phldrT="[Text]" custT="1"/>
      <dgm:spPr/>
      <dgm:t>
        <a:bodyPr/>
        <a:lstStyle/>
        <a:p>
          <a:r>
            <a:rPr lang="en-US" sz="1000" dirty="0"/>
            <a:t> Department committees: Diversity, Seminar, ABET, Faculty Search, Discovery Days</a:t>
          </a:r>
        </a:p>
      </dgm:t>
    </dgm:pt>
    <dgm:pt modelId="{ABEC93DB-49F7-4CA2-BC6C-E44A06F76E55}" type="parTrans" cxnId="{5CE9A589-87CB-4397-8677-55F0C53B492F}">
      <dgm:prSet/>
      <dgm:spPr/>
      <dgm:t>
        <a:bodyPr/>
        <a:lstStyle/>
        <a:p>
          <a:endParaRPr lang="en-US"/>
        </a:p>
      </dgm:t>
    </dgm:pt>
    <dgm:pt modelId="{13B84E05-0C9B-4E78-AE9A-8CDEB5E9FB84}" type="sibTrans" cxnId="{5CE9A589-87CB-4397-8677-55F0C53B492F}">
      <dgm:prSet/>
      <dgm:spPr/>
      <dgm:t>
        <a:bodyPr/>
        <a:lstStyle/>
        <a:p>
          <a:endParaRPr lang="en-US"/>
        </a:p>
      </dgm:t>
    </dgm:pt>
    <dgm:pt modelId="{C63DD683-5FB3-4D49-A161-D59C2E051684}">
      <dgm:prSet custT="1"/>
      <dgm:spPr>
        <a:solidFill>
          <a:srgbClr val="DAC2EC">
            <a:alpha val="89804"/>
          </a:srgbClr>
        </a:solidFill>
        <a:ln>
          <a:solidFill>
            <a:srgbClr val="DAC2EC">
              <a:alpha val="90000"/>
            </a:srgbClr>
          </a:solidFill>
        </a:ln>
      </dgm:spPr>
      <dgm:t>
        <a:bodyPr/>
        <a:lstStyle/>
        <a:p>
          <a:r>
            <a:rPr lang="en-US" sz="1000" dirty="0"/>
            <a:t> Papers</a:t>
          </a:r>
        </a:p>
      </dgm:t>
    </dgm:pt>
    <dgm:pt modelId="{775C69E5-365B-4883-87FB-27F7DDE22BC1}" type="parTrans" cxnId="{D3AB902A-946E-41EA-9454-00CC98328164}">
      <dgm:prSet/>
      <dgm:spPr/>
      <dgm:t>
        <a:bodyPr/>
        <a:lstStyle/>
        <a:p>
          <a:endParaRPr lang="en-US"/>
        </a:p>
      </dgm:t>
    </dgm:pt>
    <dgm:pt modelId="{5D6DB519-EDDD-4D9C-9297-0B53BFD11AB4}" type="sibTrans" cxnId="{D3AB902A-946E-41EA-9454-00CC98328164}">
      <dgm:prSet/>
      <dgm:spPr/>
      <dgm:t>
        <a:bodyPr/>
        <a:lstStyle/>
        <a:p>
          <a:endParaRPr lang="en-US"/>
        </a:p>
      </dgm:t>
    </dgm:pt>
    <dgm:pt modelId="{0D798308-C98A-463E-AEDB-41B4D778AF6D}">
      <dgm:prSet custT="1"/>
      <dgm:spPr>
        <a:solidFill>
          <a:srgbClr val="DAC2EC">
            <a:alpha val="89804"/>
          </a:srgbClr>
        </a:solidFill>
        <a:ln>
          <a:solidFill>
            <a:srgbClr val="DAC2EC">
              <a:alpha val="90000"/>
            </a:srgbClr>
          </a:solidFill>
        </a:ln>
      </dgm:spPr>
      <dgm:t>
        <a:bodyPr/>
        <a:lstStyle/>
        <a:p>
          <a:r>
            <a:rPr lang="en-US" sz="1000" dirty="0"/>
            <a:t> Social media</a:t>
          </a:r>
        </a:p>
      </dgm:t>
    </dgm:pt>
    <dgm:pt modelId="{7E3F1EE5-A179-42B1-BE04-ACE4C8478B70}" type="parTrans" cxnId="{2D465CBC-715C-42A1-8E40-5565DD9524A6}">
      <dgm:prSet/>
      <dgm:spPr/>
      <dgm:t>
        <a:bodyPr/>
        <a:lstStyle/>
        <a:p>
          <a:endParaRPr lang="en-US"/>
        </a:p>
      </dgm:t>
    </dgm:pt>
    <dgm:pt modelId="{CD902C9C-A1F1-4D61-9FF8-6C2BD73D91BF}" type="sibTrans" cxnId="{2D465CBC-715C-42A1-8E40-5565DD9524A6}">
      <dgm:prSet/>
      <dgm:spPr/>
      <dgm:t>
        <a:bodyPr/>
        <a:lstStyle/>
        <a:p>
          <a:endParaRPr lang="en-US"/>
        </a:p>
      </dgm:t>
    </dgm:pt>
    <dgm:pt modelId="{9EE59433-3DF0-4B57-9DBE-CDD1316C0760}">
      <dgm:prSet custT="1"/>
      <dgm:spPr>
        <a:solidFill>
          <a:srgbClr val="DAC2EC">
            <a:alpha val="89804"/>
          </a:srgbClr>
        </a:solidFill>
        <a:ln>
          <a:solidFill>
            <a:srgbClr val="DAC2EC">
              <a:alpha val="90000"/>
            </a:srgbClr>
          </a:solidFill>
        </a:ln>
      </dgm:spPr>
      <dgm:t>
        <a:bodyPr/>
        <a:lstStyle/>
        <a:p>
          <a:r>
            <a:rPr lang="en-US" sz="1000" dirty="0"/>
            <a:t> Reports (committee, assessments)</a:t>
          </a:r>
        </a:p>
      </dgm:t>
    </dgm:pt>
    <dgm:pt modelId="{FDEC2F45-C592-4A11-B6AA-3ED3767556F3}" type="parTrans" cxnId="{3DF1BEC9-00A0-4063-A420-D5DD1AAE30D4}">
      <dgm:prSet/>
      <dgm:spPr/>
      <dgm:t>
        <a:bodyPr/>
        <a:lstStyle/>
        <a:p>
          <a:endParaRPr lang="en-US"/>
        </a:p>
      </dgm:t>
    </dgm:pt>
    <dgm:pt modelId="{22B188BC-D74D-45FB-8DC7-A06941C7E633}" type="sibTrans" cxnId="{3DF1BEC9-00A0-4063-A420-D5DD1AAE30D4}">
      <dgm:prSet/>
      <dgm:spPr/>
      <dgm:t>
        <a:bodyPr/>
        <a:lstStyle/>
        <a:p>
          <a:endParaRPr lang="en-US"/>
        </a:p>
      </dgm:t>
    </dgm:pt>
    <dgm:pt modelId="{7ECE677B-A9AA-4284-9F65-C5BDE796490A}">
      <dgm:prSet custT="1"/>
      <dgm:spPr>
        <a:solidFill>
          <a:srgbClr val="DAC2EC">
            <a:alpha val="89804"/>
          </a:srgbClr>
        </a:solidFill>
        <a:ln>
          <a:solidFill>
            <a:srgbClr val="DAC2EC">
              <a:alpha val="90000"/>
            </a:srgbClr>
          </a:solidFill>
        </a:ln>
      </dgm:spPr>
      <dgm:t>
        <a:bodyPr/>
        <a:lstStyle/>
        <a:p>
          <a:r>
            <a:rPr lang="en-US" sz="1000" dirty="0"/>
            <a:t> Emails</a:t>
          </a:r>
        </a:p>
      </dgm:t>
    </dgm:pt>
    <dgm:pt modelId="{C52653D9-E517-4896-8F17-12A6E17CF60D}" type="parTrans" cxnId="{BBE08A7E-04F8-447E-8BB0-66F2F7AC3A31}">
      <dgm:prSet/>
      <dgm:spPr/>
      <dgm:t>
        <a:bodyPr/>
        <a:lstStyle/>
        <a:p>
          <a:endParaRPr lang="en-US"/>
        </a:p>
      </dgm:t>
    </dgm:pt>
    <dgm:pt modelId="{4D041669-45AF-4B19-B537-F96E4E3FED11}" type="sibTrans" cxnId="{BBE08A7E-04F8-447E-8BB0-66F2F7AC3A31}">
      <dgm:prSet/>
      <dgm:spPr/>
      <dgm:t>
        <a:bodyPr/>
        <a:lstStyle/>
        <a:p>
          <a:endParaRPr lang="en-US"/>
        </a:p>
      </dgm:t>
    </dgm:pt>
    <dgm:pt modelId="{4D3464D2-021D-4243-9F8B-718F2DFB9834}">
      <dgm:prSet custT="1"/>
      <dgm:spPr/>
      <dgm:t>
        <a:bodyPr/>
        <a:lstStyle/>
        <a:p>
          <a:r>
            <a:rPr lang="en-US" sz="1000" dirty="0"/>
            <a:t> In-class teaching</a:t>
          </a:r>
        </a:p>
      </dgm:t>
    </dgm:pt>
    <dgm:pt modelId="{8C9EBE2C-49B2-4D02-98A1-34524A598BF3}" type="parTrans" cxnId="{4DF3C181-7DF4-4D1E-82B9-906B366DFF8D}">
      <dgm:prSet/>
      <dgm:spPr/>
      <dgm:t>
        <a:bodyPr/>
        <a:lstStyle/>
        <a:p>
          <a:endParaRPr lang="en-US"/>
        </a:p>
      </dgm:t>
    </dgm:pt>
    <dgm:pt modelId="{115EA3BF-4830-4751-AFC7-6EF1C5A31C09}" type="sibTrans" cxnId="{4DF3C181-7DF4-4D1E-82B9-906B366DFF8D}">
      <dgm:prSet/>
      <dgm:spPr/>
      <dgm:t>
        <a:bodyPr/>
        <a:lstStyle/>
        <a:p>
          <a:endParaRPr lang="en-US"/>
        </a:p>
      </dgm:t>
    </dgm:pt>
    <dgm:pt modelId="{F4E6932C-6E97-4440-8B12-63EF00D0493C}">
      <dgm:prSet custT="1"/>
      <dgm:spPr/>
      <dgm:t>
        <a:bodyPr/>
        <a:lstStyle/>
        <a:p>
          <a:r>
            <a:rPr lang="en-US" sz="1000" dirty="0"/>
            <a:t> Assessment (evaluations, peer review, ABET)</a:t>
          </a:r>
        </a:p>
      </dgm:t>
    </dgm:pt>
    <dgm:pt modelId="{27501440-E716-4404-B3E2-95F651B03226}" type="parTrans" cxnId="{5BC06C33-5BAB-4888-A27E-BD29748E7325}">
      <dgm:prSet/>
      <dgm:spPr/>
      <dgm:t>
        <a:bodyPr/>
        <a:lstStyle/>
        <a:p>
          <a:endParaRPr lang="en-US"/>
        </a:p>
      </dgm:t>
    </dgm:pt>
    <dgm:pt modelId="{90127FF1-F71C-49A6-8E4D-D96CD084F11C}" type="sibTrans" cxnId="{5BC06C33-5BAB-4888-A27E-BD29748E7325}">
      <dgm:prSet/>
      <dgm:spPr/>
      <dgm:t>
        <a:bodyPr/>
        <a:lstStyle/>
        <a:p>
          <a:endParaRPr lang="en-US"/>
        </a:p>
      </dgm:t>
    </dgm:pt>
    <dgm:pt modelId="{955C3AF2-CF59-4B90-A372-23B76911215A}">
      <dgm:prSet custT="1"/>
      <dgm:spPr/>
      <dgm:t>
        <a:bodyPr/>
        <a:lstStyle/>
        <a:p>
          <a:r>
            <a:rPr lang="en-US" sz="1000" dirty="0"/>
            <a:t> Class preparation/lecture preparation</a:t>
          </a:r>
        </a:p>
      </dgm:t>
    </dgm:pt>
    <dgm:pt modelId="{C51A3156-4AEA-4B8D-8AC0-786649A15A89}" type="parTrans" cxnId="{5E20D5A1-1115-446F-A5E7-B1EA13BDB9EF}">
      <dgm:prSet/>
      <dgm:spPr/>
      <dgm:t>
        <a:bodyPr/>
        <a:lstStyle/>
        <a:p>
          <a:endParaRPr lang="en-US"/>
        </a:p>
      </dgm:t>
    </dgm:pt>
    <dgm:pt modelId="{F7840F11-7817-4614-9D47-DCF4B91696E4}" type="sibTrans" cxnId="{5E20D5A1-1115-446F-A5E7-B1EA13BDB9EF}">
      <dgm:prSet/>
      <dgm:spPr/>
      <dgm:t>
        <a:bodyPr/>
        <a:lstStyle/>
        <a:p>
          <a:endParaRPr lang="en-US"/>
        </a:p>
      </dgm:t>
    </dgm:pt>
    <dgm:pt modelId="{82338C51-64CA-4961-83E6-53485835ACB9}">
      <dgm:prSet phldrT="[Text]" custT="1"/>
      <dgm:spPr/>
      <dgm:t>
        <a:bodyPr/>
        <a:lstStyle/>
        <a:p>
          <a:r>
            <a:rPr lang="en-US" sz="1000" dirty="0"/>
            <a:t> Collaborations</a:t>
          </a:r>
        </a:p>
      </dgm:t>
    </dgm:pt>
    <dgm:pt modelId="{BD46ACA2-A44E-43EF-9CD0-0FBC0F207A79}" type="parTrans" cxnId="{D739C765-E539-4D99-A2CF-4D15081F9C81}">
      <dgm:prSet/>
      <dgm:spPr/>
      <dgm:t>
        <a:bodyPr/>
        <a:lstStyle/>
        <a:p>
          <a:endParaRPr lang="en-US"/>
        </a:p>
      </dgm:t>
    </dgm:pt>
    <dgm:pt modelId="{F4D01E79-0D6C-4BE7-B7F8-BE81DAE43F71}" type="sibTrans" cxnId="{D739C765-E539-4D99-A2CF-4D15081F9C81}">
      <dgm:prSet/>
      <dgm:spPr/>
      <dgm:t>
        <a:bodyPr/>
        <a:lstStyle/>
        <a:p>
          <a:endParaRPr lang="en-US"/>
        </a:p>
      </dgm:t>
    </dgm:pt>
    <dgm:pt modelId="{5456F0FB-80ED-40FE-803E-A87FCAF92F55}">
      <dgm:prSet phldrT="[Text]" custT="1"/>
      <dgm:spPr/>
      <dgm:t>
        <a:bodyPr/>
        <a:lstStyle/>
        <a:p>
          <a:r>
            <a:rPr lang="en-US" sz="1000" dirty="0"/>
            <a:t> Consulting</a:t>
          </a:r>
        </a:p>
      </dgm:t>
    </dgm:pt>
    <dgm:pt modelId="{0D2F5BEF-3FE5-4E81-B691-FBEDFC59A2B8}" type="parTrans" cxnId="{4ED8742B-FB0F-42ED-8BEB-4F2D18F2C68F}">
      <dgm:prSet/>
      <dgm:spPr/>
      <dgm:t>
        <a:bodyPr/>
        <a:lstStyle/>
        <a:p>
          <a:endParaRPr lang="en-US"/>
        </a:p>
      </dgm:t>
    </dgm:pt>
    <dgm:pt modelId="{B2C87E4D-9625-4B73-AE0B-8F4A8FBE926A}" type="sibTrans" cxnId="{4ED8742B-FB0F-42ED-8BEB-4F2D18F2C68F}">
      <dgm:prSet/>
      <dgm:spPr/>
      <dgm:t>
        <a:bodyPr/>
        <a:lstStyle/>
        <a:p>
          <a:endParaRPr lang="en-US"/>
        </a:p>
      </dgm:t>
    </dgm:pt>
    <dgm:pt modelId="{81E5362D-4377-4230-B3AB-C2CAB1A04254}">
      <dgm:prSet custT="1"/>
      <dgm:spPr/>
      <dgm:t>
        <a:bodyPr/>
        <a:lstStyle/>
        <a:p>
          <a:r>
            <a:rPr lang="en-US" sz="1000" dirty="0"/>
            <a:t> Student assessment (grading, activities, projects)</a:t>
          </a:r>
        </a:p>
      </dgm:t>
    </dgm:pt>
    <dgm:pt modelId="{A33300FA-F51D-416F-8638-B20C8F2E2122}" type="parTrans" cxnId="{2D1BFF89-B35F-4EFE-8D34-8C6B7788B36A}">
      <dgm:prSet/>
      <dgm:spPr/>
      <dgm:t>
        <a:bodyPr/>
        <a:lstStyle/>
        <a:p>
          <a:endParaRPr lang="en-US"/>
        </a:p>
      </dgm:t>
    </dgm:pt>
    <dgm:pt modelId="{68D11A59-DEEF-473C-B47E-6ACEB670DCEF}" type="sibTrans" cxnId="{2D1BFF89-B35F-4EFE-8D34-8C6B7788B36A}">
      <dgm:prSet/>
      <dgm:spPr/>
      <dgm:t>
        <a:bodyPr/>
        <a:lstStyle/>
        <a:p>
          <a:endParaRPr lang="en-US"/>
        </a:p>
      </dgm:t>
    </dgm:pt>
    <dgm:pt modelId="{4A792547-E79B-4456-9E07-4282CEE9BC5F}">
      <dgm:prSet custT="1"/>
      <dgm:spPr/>
      <dgm:t>
        <a:bodyPr/>
        <a:lstStyle/>
        <a:p>
          <a:r>
            <a:rPr lang="en-US" sz="1000" dirty="0"/>
            <a:t> Office hours</a:t>
          </a:r>
        </a:p>
      </dgm:t>
    </dgm:pt>
    <dgm:pt modelId="{0BDB13DF-409C-448E-8F8C-609428EDF9A0}" type="parTrans" cxnId="{9C754369-8B8A-47E7-901E-FB0A16CBE01E}">
      <dgm:prSet/>
      <dgm:spPr/>
      <dgm:t>
        <a:bodyPr/>
        <a:lstStyle/>
        <a:p>
          <a:endParaRPr lang="en-US"/>
        </a:p>
      </dgm:t>
    </dgm:pt>
    <dgm:pt modelId="{1674AFF6-9E7E-4331-BFFE-6735C9688D1C}" type="sibTrans" cxnId="{9C754369-8B8A-47E7-901E-FB0A16CBE01E}">
      <dgm:prSet/>
      <dgm:spPr/>
      <dgm:t>
        <a:bodyPr/>
        <a:lstStyle/>
        <a:p>
          <a:endParaRPr lang="en-US"/>
        </a:p>
      </dgm:t>
    </dgm:pt>
    <dgm:pt modelId="{FD7BCF95-4FAC-40CC-A2C0-EEE4A7738F66}">
      <dgm:prSet phldrT="[Text]" custT="1"/>
      <dgm:spPr/>
      <dgm:t>
        <a:bodyPr/>
        <a:lstStyle/>
        <a:p>
          <a:r>
            <a:rPr lang="en-US" sz="1000" dirty="0"/>
            <a:t> Grants</a:t>
          </a:r>
        </a:p>
      </dgm:t>
    </dgm:pt>
    <dgm:pt modelId="{E2650869-745C-4459-A918-2A39408B8722}" type="parTrans" cxnId="{24F08A4E-D72B-4936-BFBE-4034808B7FE3}">
      <dgm:prSet/>
      <dgm:spPr/>
      <dgm:t>
        <a:bodyPr/>
        <a:lstStyle/>
        <a:p>
          <a:endParaRPr lang="en-US"/>
        </a:p>
      </dgm:t>
    </dgm:pt>
    <dgm:pt modelId="{E2774B45-2EDD-4B03-A4FE-A0EF329C53C1}" type="sibTrans" cxnId="{24F08A4E-D72B-4936-BFBE-4034808B7FE3}">
      <dgm:prSet/>
      <dgm:spPr/>
      <dgm:t>
        <a:bodyPr/>
        <a:lstStyle/>
        <a:p>
          <a:endParaRPr lang="en-US"/>
        </a:p>
      </dgm:t>
    </dgm:pt>
    <dgm:pt modelId="{55C56484-1EF5-4B3C-91F5-7720AF3445E4}">
      <dgm:prSet phldrT="[Text]" custT="1"/>
      <dgm:spPr/>
      <dgm:t>
        <a:bodyPr/>
        <a:lstStyle/>
        <a:p>
          <a:r>
            <a:rPr lang="en-US" sz="1000" dirty="0"/>
            <a:t>Publications </a:t>
          </a:r>
        </a:p>
      </dgm:t>
    </dgm:pt>
    <dgm:pt modelId="{A17282C7-466D-4C51-A94F-3B3AFDFF235C}" type="parTrans" cxnId="{F1B8F3B2-1813-4FDE-AD4D-22F148160A49}">
      <dgm:prSet/>
      <dgm:spPr/>
      <dgm:t>
        <a:bodyPr/>
        <a:lstStyle/>
        <a:p>
          <a:endParaRPr lang="en-US"/>
        </a:p>
      </dgm:t>
    </dgm:pt>
    <dgm:pt modelId="{06A014A2-C432-4179-998F-E0C4F6E188DA}" type="sibTrans" cxnId="{F1B8F3B2-1813-4FDE-AD4D-22F148160A49}">
      <dgm:prSet/>
      <dgm:spPr/>
      <dgm:t>
        <a:bodyPr/>
        <a:lstStyle/>
        <a:p>
          <a:endParaRPr lang="en-US"/>
        </a:p>
      </dgm:t>
    </dgm:pt>
    <dgm:pt modelId="{40EB9027-5D0C-475F-87A6-CB4A377D2D67}">
      <dgm:prSet custT="1"/>
      <dgm:spPr>
        <a:solidFill>
          <a:srgbClr val="DAC2EC">
            <a:alpha val="89804"/>
          </a:srgbClr>
        </a:solidFill>
        <a:ln>
          <a:solidFill>
            <a:srgbClr val="DAC2EC">
              <a:alpha val="90000"/>
            </a:srgbClr>
          </a:solidFill>
        </a:ln>
      </dgm:spPr>
      <dgm:t>
        <a:bodyPr/>
        <a:lstStyle/>
        <a:p>
          <a:r>
            <a:rPr lang="en-US" sz="1000" dirty="0"/>
            <a:t> Progress reports</a:t>
          </a:r>
        </a:p>
      </dgm:t>
    </dgm:pt>
    <dgm:pt modelId="{64CCBC2D-564E-4BFB-950E-1A829D67F81E}" type="parTrans" cxnId="{14B99935-C498-435F-A598-0F0209DA1555}">
      <dgm:prSet/>
      <dgm:spPr/>
      <dgm:t>
        <a:bodyPr/>
        <a:lstStyle/>
        <a:p>
          <a:endParaRPr lang="en-US"/>
        </a:p>
      </dgm:t>
    </dgm:pt>
    <dgm:pt modelId="{A8E24970-D86E-4EF0-901D-E52E7F9D6D63}" type="sibTrans" cxnId="{14B99935-C498-435F-A598-0F0209DA1555}">
      <dgm:prSet/>
      <dgm:spPr/>
      <dgm:t>
        <a:bodyPr/>
        <a:lstStyle/>
        <a:p>
          <a:endParaRPr lang="en-US"/>
        </a:p>
      </dgm:t>
    </dgm:pt>
    <dgm:pt modelId="{B82A50F4-2974-4097-ACAF-03D4BC36598B}">
      <dgm:prSet custT="1"/>
      <dgm:spPr>
        <a:solidFill>
          <a:srgbClr val="DAC2EC">
            <a:alpha val="89804"/>
          </a:srgbClr>
        </a:solidFill>
        <a:ln>
          <a:solidFill>
            <a:srgbClr val="DAC2EC">
              <a:alpha val="90000"/>
            </a:srgbClr>
          </a:solidFill>
        </a:ln>
      </dgm:spPr>
      <dgm:t>
        <a:bodyPr/>
        <a:lstStyle/>
        <a:p>
          <a:r>
            <a:rPr lang="en-US" sz="1000" dirty="0"/>
            <a:t>Recommendation letters</a:t>
          </a:r>
        </a:p>
      </dgm:t>
    </dgm:pt>
    <dgm:pt modelId="{CCD25169-EEA3-4B18-B69E-B61E4AC395B0}" type="parTrans" cxnId="{F352A906-2B0C-40C2-84B1-3D585744B069}">
      <dgm:prSet/>
      <dgm:spPr/>
      <dgm:t>
        <a:bodyPr/>
        <a:lstStyle/>
        <a:p>
          <a:endParaRPr lang="en-US"/>
        </a:p>
      </dgm:t>
    </dgm:pt>
    <dgm:pt modelId="{8205CEEB-C488-45C9-9BF6-4E517B7AEADB}" type="sibTrans" cxnId="{F352A906-2B0C-40C2-84B1-3D585744B069}">
      <dgm:prSet/>
      <dgm:spPr/>
      <dgm:t>
        <a:bodyPr/>
        <a:lstStyle/>
        <a:p>
          <a:endParaRPr lang="en-US"/>
        </a:p>
      </dgm:t>
    </dgm:pt>
    <dgm:pt modelId="{B7C24138-C894-4006-9239-365830891BB6}" type="pres">
      <dgm:prSet presAssocID="{C5457210-A607-4C23-B5B5-7DC5DE98082E}" presName="Name0" presStyleCnt="0">
        <dgm:presLayoutVars>
          <dgm:dir/>
          <dgm:animLvl val="lvl"/>
          <dgm:resizeHandles val="exact"/>
        </dgm:presLayoutVars>
      </dgm:prSet>
      <dgm:spPr/>
    </dgm:pt>
    <dgm:pt modelId="{D8A92059-24FE-48B0-A0A5-8B4E5F9B7CA1}" type="pres">
      <dgm:prSet presAssocID="{4208FCF8-8CE5-4C5F-95F2-A819292C1F51}" presName="linNode" presStyleCnt="0"/>
      <dgm:spPr/>
    </dgm:pt>
    <dgm:pt modelId="{5EA173DC-DB4E-4616-A691-DAA0D9AFC7CC}" type="pres">
      <dgm:prSet presAssocID="{4208FCF8-8CE5-4C5F-95F2-A819292C1F51}" presName="parentText" presStyleLbl="node1" presStyleIdx="0" presStyleCnt="5" custScaleX="14348">
        <dgm:presLayoutVars>
          <dgm:chMax val="1"/>
          <dgm:bulletEnabled val="1"/>
        </dgm:presLayoutVars>
      </dgm:prSet>
      <dgm:spPr/>
    </dgm:pt>
    <dgm:pt modelId="{192BC60F-F616-4618-A3F0-5E8DDF72F0B4}" type="pres">
      <dgm:prSet presAssocID="{4208FCF8-8CE5-4C5F-95F2-A819292C1F51}" presName="descendantText" presStyleLbl="alignAccFollowNode1" presStyleIdx="0" presStyleCnt="5" custScaleX="133221" custScaleY="127489">
        <dgm:presLayoutVars>
          <dgm:bulletEnabled val="1"/>
        </dgm:presLayoutVars>
      </dgm:prSet>
      <dgm:spPr/>
    </dgm:pt>
    <dgm:pt modelId="{55017D99-23DD-42AA-BEFA-8A53BB7C3DE1}" type="pres">
      <dgm:prSet presAssocID="{161529EC-9ACE-4D4C-8980-E55B4CFCD9C9}" presName="sp" presStyleCnt="0"/>
      <dgm:spPr/>
    </dgm:pt>
    <dgm:pt modelId="{C82417E4-8579-4991-BB2B-01561CBA8DE9}" type="pres">
      <dgm:prSet presAssocID="{ECCCE287-6386-4D03-BB48-DBB44D49FAB9}" presName="linNode" presStyleCnt="0"/>
      <dgm:spPr/>
    </dgm:pt>
    <dgm:pt modelId="{E7842CD0-460B-4706-A765-D2DF5258DB13}" type="pres">
      <dgm:prSet presAssocID="{ECCCE287-6386-4D03-BB48-DBB44D49FAB9}" presName="parentText" presStyleLbl="node1" presStyleIdx="1" presStyleCnt="5" custScaleX="14236">
        <dgm:presLayoutVars>
          <dgm:chMax val="1"/>
          <dgm:bulletEnabled val="1"/>
        </dgm:presLayoutVars>
      </dgm:prSet>
      <dgm:spPr/>
    </dgm:pt>
    <dgm:pt modelId="{352C710D-ADC4-40FD-B1EB-0F1ABCB79C0F}" type="pres">
      <dgm:prSet presAssocID="{ECCCE287-6386-4D03-BB48-DBB44D49FAB9}" presName="descendantText" presStyleLbl="alignAccFollowNode1" presStyleIdx="1" presStyleCnt="5" custScaleX="132617" custScaleY="122109">
        <dgm:presLayoutVars>
          <dgm:bulletEnabled val="1"/>
        </dgm:presLayoutVars>
      </dgm:prSet>
      <dgm:spPr/>
    </dgm:pt>
    <dgm:pt modelId="{2D54FEC4-9112-4A8F-B309-33134F6E7567}" type="pres">
      <dgm:prSet presAssocID="{B14768F2-C6C0-46C8-BEA6-5EF1D8529779}" presName="sp" presStyleCnt="0"/>
      <dgm:spPr/>
    </dgm:pt>
    <dgm:pt modelId="{8D0BAC35-E386-4964-9E84-142C4B93AFEA}" type="pres">
      <dgm:prSet presAssocID="{53210CF0-BB8E-4D7D-9696-D8A2DE03F5AF}" presName="linNode" presStyleCnt="0"/>
      <dgm:spPr/>
    </dgm:pt>
    <dgm:pt modelId="{0096FC5B-1772-433E-AD75-E918247A2F7D}" type="pres">
      <dgm:prSet presAssocID="{53210CF0-BB8E-4D7D-9696-D8A2DE03F5AF}" presName="parentText" presStyleLbl="node1" presStyleIdx="2" presStyleCnt="5" custScaleX="15279">
        <dgm:presLayoutVars>
          <dgm:chMax val="1"/>
          <dgm:bulletEnabled val="1"/>
        </dgm:presLayoutVars>
      </dgm:prSet>
      <dgm:spPr/>
    </dgm:pt>
    <dgm:pt modelId="{523D471E-99AD-4685-8F60-91A0395D2821}" type="pres">
      <dgm:prSet presAssocID="{53210CF0-BB8E-4D7D-9696-D8A2DE03F5AF}" presName="descendantText" presStyleLbl="alignAccFollowNode1" presStyleIdx="2" presStyleCnt="5" custScaleX="132559" custScaleY="135266">
        <dgm:presLayoutVars>
          <dgm:bulletEnabled val="1"/>
        </dgm:presLayoutVars>
      </dgm:prSet>
      <dgm:spPr/>
    </dgm:pt>
    <dgm:pt modelId="{1C3A43F9-7F22-4093-9F34-C8A2ED7D29BC}" type="pres">
      <dgm:prSet presAssocID="{6C5044E3-FFA4-491F-832F-CA77819660F0}" presName="sp" presStyleCnt="0"/>
      <dgm:spPr/>
    </dgm:pt>
    <dgm:pt modelId="{075B682F-5135-4609-8083-4E032A4679B4}" type="pres">
      <dgm:prSet presAssocID="{43E7FBF4-82FE-4BB9-A5E3-40C18C0F24D8}" presName="linNode" presStyleCnt="0"/>
      <dgm:spPr/>
    </dgm:pt>
    <dgm:pt modelId="{AAE01ACF-1545-49BC-BD2D-A7572415CDB9}" type="pres">
      <dgm:prSet presAssocID="{43E7FBF4-82FE-4BB9-A5E3-40C18C0F24D8}" presName="parentText" presStyleLbl="node1" presStyleIdx="3" presStyleCnt="5" custScaleX="15974">
        <dgm:presLayoutVars>
          <dgm:chMax val="1"/>
          <dgm:bulletEnabled val="1"/>
        </dgm:presLayoutVars>
      </dgm:prSet>
      <dgm:spPr/>
    </dgm:pt>
    <dgm:pt modelId="{0D6DE412-6703-4FE9-9768-A26B5CEE8F5F}" type="pres">
      <dgm:prSet presAssocID="{43E7FBF4-82FE-4BB9-A5E3-40C18C0F24D8}" presName="descendantText" presStyleLbl="alignAccFollowNode1" presStyleIdx="3" presStyleCnt="5" custScaleX="132753" custScaleY="113871">
        <dgm:presLayoutVars>
          <dgm:bulletEnabled val="1"/>
        </dgm:presLayoutVars>
      </dgm:prSet>
      <dgm:spPr/>
    </dgm:pt>
    <dgm:pt modelId="{99219114-9625-4C80-80FB-5228E0F90076}" type="pres">
      <dgm:prSet presAssocID="{4670C758-FABB-4199-8FF6-B18B2A950882}" presName="sp" presStyleCnt="0"/>
      <dgm:spPr/>
    </dgm:pt>
    <dgm:pt modelId="{6F1D5794-1E27-40AB-9050-AE6511B00C4E}" type="pres">
      <dgm:prSet presAssocID="{ADABD320-5CA5-4DD1-BA4D-71B832C037C8}" presName="linNode" presStyleCnt="0"/>
      <dgm:spPr/>
    </dgm:pt>
    <dgm:pt modelId="{3E405C88-B6C5-489B-8286-CC9FB4009907}" type="pres">
      <dgm:prSet presAssocID="{ADABD320-5CA5-4DD1-BA4D-71B832C037C8}" presName="parentText" presStyleLbl="node1" presStyleIdx="4" presStyleCnt="5" custScaleX="17284">
        <dgm:presLayoutVars>
          <dgm:chMax val="1"/>
          <dgm:bulletEnabled val="1"/>
        </dgm:presLayoutVars>
      </dgm:prSet>
      <dgm:spPr/>
    </dgm:pt>
    <dgm:pt modelId="{BED092C2-A0A6-48B5-B114-6190256B2EEA}" type="pres">
      <dgm:prSet presAssocID="{ADABD320-5CA5-4DD1-BA4D-71B832C037C8}" presName="descendantText" presStyleLbl="alignAccFollowNode1" presStyleIdx="4" presStyleCnt="5" custScaleX="131627" custScaleY="125621">
        <dgm:presLayoutVars>
          <dgm:bulletEnabled val="1"/>
        </dgm:presLayoutVars>
      </dgm:prSet>
      <dgm:spPr/>
    </dgm:pt>
  </dgm:ptLst>
  <dgm:cxnLst>
    <dgm:cxn modelId="{FBC1BA04-A53C-4FB7-BC70-DA28AE7731B5}" srcId="{43E7FBF4-82FE-4BB9-A5E3-40C18C0F24D8}" destId="{9113EC1A-DFBD-4F72-B392-197EFBE64108}" srcOrd="0" destOrd="0" parTransId="{908AB49D-174D-41E0-B042-60D20E8469F0}" sibTransId="{DB35DFD2-6D78-422A-86F3-9F6F85447F1A}"/>
    <dgm:cxn modelId="{F352A906-2B0C-40C2-84B1-3D585744B069}" srcId="{ADABD320-5CA5-4DD1-BA4D-71B832C037C8}" destId="{B82A50F4-2974-4097-ACAF-03D4BC36598B}" srcOrd="6" destOrd="0" parTransId="{CCD25169-EEA3-4B18-B69E-B61E4AC395B0}" sibTransId="{8205CEEB-C488-45C9-9BF6-4E517B7AEADB}"/>
    <dgm:cxn modelId="{B55FBE0C-848D-431A-B615-441BB5A3B4E2}" type="presOf" srcId="{4A792547-E79B-4456-9E07-4282CEE9BC5F}" destId="{0D6DE412-6703-4FE9-9768-A26B5CEE8F5F}" srcOrd="0" destOrd="5" presId="urn:microsoft.com/office/officeart/2005/8/layout/vList5"/>
    <dgm:cxn modelId="{32B9E20E-B534-4398-B897-045549911BB8}" srcId="{ADABD320-5CA5-4DD1-BA4D-71B832C037C8}" destId="{F1610944-E35F-4314-B416-B6BF70EC9687}" srcOrd="0" destOrd="0" parTransId="{E3DE984E-845A-438F-97C4-8B6C3139BA99}" sibTransId="{869E78BC-2BF2-484E-ADAD-D5A31A17D1B3}"/>
    <dgm:cxn modelId="{4CF24A16-212F-498F-AC5C-800CAF3A9479}" srcId="{C5457210-A607-4C23-B5B5-7DC5DE98082E}" destId="{53210CF0-BB8E-4D7D-9696-D8A2DE03F5AF}" srcOrd="2" destOrd="0" parTransId="{E6D64A8D-7757-464E-A856-29FE57A6BC13}" sibTransId="{6C5044E3-FFA4-491F-832F-CA77819660F0}"/>
    <dgm:cxn modelId="{232F9216-DF18-4882-93EE-14664A3513E4}" type="presOf" srcId="{BDE45D3B-3FE5-4696-B3D6-9071A3F895D3}" destId="{523D471E-99AD-4685-8F60-91A0395D2821}" srcOrd="0" destOrd="1" presId="urn:microsoft.com/office/officeart/2005/8/layout/vList5"/>
    <dgm:cxn modelId="{7B7A8617-342D-47AB-A065-8CD34EC07C87}" type="presOf" srcId="{ECCCE287-6386-4D03-BB48-DBB44D49FAB9}" destId="{E7842CD0-460B-4706-A765-D2DF5258DB13}" srcOrd="0" destOrd="0" presId="urn:microsoft.com/office/officeart/2005/8/layout/vList5"/>
    <dgm:cxn modelId="{06EE6F23-94A5-4C6F-A6A1-EF1E28C91579}" type="presOf" srcId="{D50D2B3C-C5A2-48CE-AE23-AD6EAD0113DF}" destId="{352C710D-ADC4-40FD-B1EB-0F1ABCB79C0F}" srcOrd="0" destOrd="5" presId="urn:microsoft.com/office/officeart/2005/8/layout/vList5"/>
    <dgm:cxn modelId="{D5778324-AFDC-42A9-921E-B86D9A8D8E75}" type="presOf" srcId="{55C56484-1EF5-4B3C-91F5-7720AF3445E4}" destId="{523D471E-99AD-4685-8F60-91A0395D2821}" srcOrd="0" destOrd="6" presId="urn:microsoft.com/office/officeart/2005/8/layout/vList5"/>
    <dgm:cxn modelId="{F756B826-9F61-4E57-B1EB-CD5D5931A0E7}" type="presOf" srcId="{955C3AF2-CF59-4B90-A372-23B76911215A}" destId="{0D6DE412-6703-4FE9-9768-A26B5CEE8F5F}" srcOrd="0" destOrd="1" presId="urn:microsoft.com/office/officeart/2005/8/layout/vList5"/>
    <dgm:cxn modelId="{D3AB902A-946E-41EA-9454-00CC98328164}" srcId="{ADABD320-5CA5-4DD1-BA4D-71B832C037C8}" destId="{C63DD683-5FB3-4D49-A161-D59C2E051684}" srcOrd="2" destOrd="0" parTransId="{775C69E5-365B-4883-87FB-27F7DDE22BC1}" sibTransId="{5D6DB519-EDDD-4D9C-9297-0B53BFD11AB4}"/>
    <dgm:cxn modelId="{4ED8742B-FB0F-42ED-8BEB-4F2D18F2C68F}" srcId="{53210CF0-BB8E-4D7D-9696-D8A2DE03F5AF}" destId="{5456F0FB-80ED-40FE-803E-A87FCAF92F55}" srcOrd="4" destOrd="0" parTransId="{0D2F5BEF-3FE5-4E81-B691-FBEDFC59A2B8}" sibTransId="{B2C87E4D-9625-4B73-AE0B-8F4A8FBE926A}"/>
    <dgm:cxn modelId="{5BC06C33-5BAB-4888-A27E-BD29748E7325}" srcId="{43E7FBF4-82FE-4BB9-A5E3-40C18C0F24D8}" destId="{F4E6932C-6E97-4440-8B12-63EF00D0493C}" srcOrd="4" destOrd="0" parTransId="{27501440-E716-4404-B3E2-95F651B03226}" sibTransId="{90127FF1-F71C-49A6-8E4D-D96CD084F11C}"/>
    <dgm:cxn modelId="{14B99935-C498-435F-A598-0F0209DA1555}" srcId="{ADABD320-5CA5-4DD1-BA4D-71B832C037C8}" destId="{40EB9027-5D0C-475F-87A6-CB4A377D2D67}" srcOrd="1" destOrd="0" parTransId="{64CCBC2D-564E-4BFB-950E-1A829D67F81E}" sibTransId="{A8E24970-D86E-4EF0-901D-E52E7F9D6D63}"/>
    <dgm:cxn modelId="{F2B50437-B3B3-483A-91B8-FA00087E4281}" type="presOf" srcId="{79CF716F-BFC4-494A-A0F3-770BD08E732E}" destId="{352C710D-ADC4-40FD-B1EB-0F1ABCB79C0F}" srcOrd="0" destOrd="0" presId="urn:microsoft.com/office/officeart/2005/8/layout/vList5"/>
    <dgm:cxn modelId="{E9C9F25B-3F90-4BE9-8C1B-3F045F8C173F}" srcId="{C5457210-A607-4C23-B5B5-7DC5DE98082E}" destId="{ADABD320-5CA5-4DD1-BA4D-71B832C037C8}" srcOrd="4" destOrd="0" parTransId="{CC44278F-86BE-4980-A588-0AD1A5B4591C}" sibTransId="{509AE5D1-6B57-4EE4-A531-1637EC9A12B3}"/>
    <dgm:cxn modelId="{29565862-CB34-47CE-91C8-84C67BB6F650}" type="presOf" srcId="{CAAF478A-4AF5-4AED-9C6C-D1DD8B101C51}" destId="{352C710D-ADC4-40FD-B1EB-0F1ABCB79C0F}" srcOrd="0" destOrd="2" presId="urn:microsoft.com/office/officeart/2005/8/layout/vList5"/>
    <dgm:cxn modelId="{D0997163-34A6-44DC-8015-C46B070F0026}" type="presOf" srcId="{AFE00A74-872E-4D9F-95D3-CDBBB8A9592E}" destId="{192BC60F-F616-4618-A3F0-5E8DDF72F0B4}" srcOrd="0" destOrd="1" presId="urn:microsoft.com/office/officeart/2005/8/layout/vList5"/>
    <dgm:cxn modelId="{D5950C44-53C0-481E-B8EF-F32927572B83}" type="presOf" srcId="{1AF642B5-EDB3-4723-8AC4-40B3B07120C7}" destId="{352C710D-ADC4-40FD-B1EB-0F1ABCB79C0F}" srcOrd="0" destOrd="4" presId="urn:microsoft.com/office/officeart/2005/8/layout/vList5"/>
    <dgm:cxn modelId="{D739C765-E539-4D99-A2CF-4D15081F9C81}" srcId="{53210CF0-BB8E-4D7D-9696-D8A2DE03F5AF}" destId="{82338C51-64CA-4961-83E6-53485835ACB9}" srcOrd="3" destOrd="0" parTransId="{BD46ACA2-A44E-43EF-9CD0-0FBC0F207A79}" sibTransId="{F4D01E79-0D6C-4BE7-B7F8-BE81DAE43F71}"/>
    <dgm:cxn modelId="{9B597746-6227-4B15-A4DE-E11BDA4444B8}" type="presOf" srcId="{43E7FBF4-82FE-4BB9-A5E3-40C18C0F24D8}" destId="{AAE01ACF-1545-49BC-BD2D-A7572415CDB9}" srcOrd="0" destOrd="0" presId="urn:microsoft.com/office/officeart/2005/8/layout/vList5"/>
    <dgm:cxn modelId="{6ADB0D67-4070-472A-A7BA-F1D6EDD26DFF}" type="presOf" srcId="{B82A50F4-2974-4097-ACAF-03D4BC36598B}" destId="{BED092C2-A0A6-48B5-B114-6190256B2EEA}" srcOrd="0" destOrd="6" presId="urn:microsoft.com/office/officeart/2005/8/layout/vList5"/>
    <dgm:cxn modelId="{9C754369-8B8A-47E7-901E-FB0A16CBE01E}" srcId="{43E7FBF4-82FE-4BB9-A5E3-40C18C0F24D8}" destId="{4A792547-E79B-4456-9E07-4282CEE9BC5F}" srcOrd="5" destOrd="0" parTransId="{0BDB13DF-409C-448E-8F8C-609428EDF9A0}" sibTransId="{1674AFF6-9E7E-4331-BFFE-6735C9688D1C}"/>
    <dgm:cxn modelId="{BA19334A-C332-4EEA-9B87-6DEA696A3C22}" type="presOf" srcId="{0D798308-C98A-463E-AEDB-41B4D778AF6D}" destId="{BED092C2-A0A6-48B5-B114-6190256B2EEA}" srcOrd="0" destOrd="3" presId="urn:microsoft.com/office/officeart/2005/8/layout/vList5"/>
    <dgm:cxn modelId="{D5BA504A-5356-45B8-AC99-31221B96D1F1}" srcId="{4208FCF8-8CE5-4C5F-95F2-A819292C1F51}" destId="{0FC047CD-7805-415A-935B-4303E9E1161D}" srcOrd="4" destOrd="0" parTransId="{7F1454C1-71B6-49C5-8516-D74413AA9FB0}" sibTransId="{7410B427-5637-4F10-91E5-65E9EA8A49C1}"/>
    <dgm:cxn modelId="{24F08A4E-D72B-4936-BFBE-4034808B7FE3}" srcId="{53210CF0-BB8E-4D7D-9696-D8A2DE03F5AF}" destId="{FD7BCF95-4FAC-40CC-A2C0-EEE4A7738F66}" srcOrd="5" destOrd="0" parTransId="{E2650869-745C-4459-A918-2A39408B8722}" sibTransId="{E2774B45-2EDD-4B03-A4FE-A0EF329C53C1}"/>
    <dgm:cxn modelId="{2F099151-CFFE-4485-9C20-BD37EEEA4F86}" type="presOf" srcId="{7E6267EC-455F-4B26-AB79-5BF132674E0B}" destId="{352C710D-ADC4-40FD-B1EB-0F1ABCB79C0F}" srcOrd="0" destOrd="1" presId="urn:microsoft.com/office/officeart/2005/8/layout/vList5"/>
    <dgm:cxn modelId="{A491C674-9BB0-4ED3-A885-139017FCAA77}" type="presOf" srcId="{9EE59433-3DF0-4B57-9DBE-CDD1316C0760}" destId="{BED092C2-A0A6-48B5-B114-6190256B2EEA}" srcOrd="0" destOrd="4" presId="urn:microsoft.com/office/officeart/2005/8/layout/vList5"/>
    <dgm:cxn modelId="{98882676-B587-4A32-8367-49E943786FAD}" type="presOf" srcId="{46B5DBEA-0519-4AC3-BEDC-86D7A04725F2}" destId="{192BC60F-F616-4618-A3F0-5E8DDF72F0B4}" srcOrd="0" destOrd="0" presId="urn:microsoft.com/office/officeart/2005/8/layout/vList5"/>
    <dgm:cxn modelId="{4C073F57-1D1A-4C25-8168-B45B27D8350F}" srcId="{4208FCF8-8CE5-4C5F-95F2-A819292C1F51}" destId="{46B5DBEA-0519-4AC3-BEDC-86D7A04725F2}" srcOrd="0" destOrd="0" parTransId="{5A03B029-CBF0-4A8E-BB21-DBF8A5CF3EFA}" sibTransId="{327E4132-BA26-47DD-8F21-4F3605ECBE8C}"/>
    <dgm:cxn modelId="{5A51DA58-D1A7-4E3D-8893-972A71057394}" type="presOf" srcId="{F4E6932C-6E97-4440-8B12-63EF00D0493C}" destId="{0D6DE412-6703-4FE9-9768-A26B5CEE8F5F}" srcOrd="0" destOrd="4" presId="urn:microsoft.com/office/officeart/2005/8/layout/vList5"/>
    <dgm:cxn modelId="{23A47D5A-73F1-493C-863F-BFDFEC30EF43}" type="presOf" srcId="{C63DD683-5FB3-4D49-A161-D59C2E051684}" destId="{BED092C2-A0A6-48B5-B114-6190256B2EEA}" srcOrd="0" destOrd="2" presId="urn:microsoft.com/office/officeart/2005/8/layout/vList5"/>
    <dgm:cxn modelId="{6DAF1E7B-D154-4194-8798-1084CB971BC3}" type="presOf" srcId="{0FC047CD-7805-415A-935B-4303E9E1161D}" destId="{192BC60F-F616-4618-A3F0-5E8DDF72F0B4}" srcOrd="0" destOrd="4" presId="urn:microsoft.com/office/officeart/2005/8/layout/vList5"/>
    <dgm:cxn modelId="{BBE08A7E-04F8-447E-8BB0-66F2F7AC3A31}" srcId="{ADABD320-5CA5-4DD1-BA4D-71B832C037C8}" destId="{7ECE677B-A9AA-4284-9F65-C5BDE796490A}" srcOrd="5" destOrd="0" parTransId="{C52653D9-E517-4896-8F17-12A6E17CF60D}" sibTransId="{4D041669-45AF-4B19-B537-F96E4E3FED11}"/>
    <dgm:cxn modelId="{4DF3C181-7DF4-4D1E-82B9-906B366DFF8D}" srcId="{43E7FBF4-82FE-4BB9-A5E3-40C18C0F24D8}" destId="{4D3464D2-021D-4243-9F8B-718F2DFB9834}" srcOrd="2" destOrd="0" parTransId="{8C9EBE2C-49B2-4D02-98A1-34524A598BF3}" sibTransId="{115EA3BF-4830-4751-AFC7-6EF1C5A31C09}"/>
    <dgm:cxn modelId="{A5C87684-1ED9-43AB-93DA-30A562B545B4}" type="presOf" srcId="{81E5362D-4377-4230-B3AB-C2CAB1A04254}" destId="{0D6DE412-6703-4FE9-9768-A26B5CEE8F5F}" srcOrd="0" destOrd="3" presId="urn:microsoft.com/office/officeart/2005/8/layout/vList5"/>
    <dgm:cxn modelId="{81FAAD86-4D30-44E1-8D40-FD0F36527AAF}" srcId="{53210CF0-BB8E-4D7D-9696-D8A2DE03F5AF}" destId="{BDE45D3B-3FE5-4696-B3D6-9071A3F895D3}" srcOrd="1" destOrd="0" parTransId="{A2C03F8C-5A13-46CE-B431-21C64B8E415F}" sibTransId="{F6741696-D613-47CF-A52C-4C9D7E5A61A8}"/>
    <dgm:cxn modelId="{5CE9A589-87CB-4397-8677-55F0C53B492F}" srcId="{ECCCE287-6386-4D03-BB48-DBB44D49FAB9}" destId="{D50D2B3C-C5A2-48CE-AE23-AD6EAD0113DF}" srcOrd="5" destOrd="0" parTransId="{ABEC93DB-49F7-4CA2-BC6C-E44A06F76E55}" sibTransId="{13B84E05-0C9B-4E78-AE9A-8CDEB5E9FB84}"/>
    <dgm:cxn modelId="{2D1BFF89-B35F-4EFE-8D34-8C6B7788B36A}" srcId="{43E7FBF4-82FE-4BB9-A5E3-40C18C0F24D8}" destId="{81E5362D-4377-4230-B3AB-C2CAB1A04254}" srcOrd="3" destOrd="0" parTransId="{A33300FA-F51D-416F-8638-B20C8F2E2122}" sibTransId="{68D11A59-DEEF-473C-B47E-6ACEB670DCEF}"/>
    <dgm:cxn modelId="{2D85CA91-7095-4296-8ED4-DE2EFE291E44}" srcId="{C5457210-A607-4C23-B5B5-7DC5DE98082E}" destId="{4208FCF8-8CE5-4C5F-95F2-A819292C1F51}" srcOrd="0" destOrd="0" parTransId="{BCCE141A-89F8-40D2-AFA7-9EFDABD3FE2B}" sibTransId="{161529EC-9ACE-4D4C-8980-E55B4CFCD9C9}"/>
    <dgm:cxn modelId="{03ED8995-6315-4493-BF2A-1BEFEFD0FCB1}" type="presOf" srcId="{0F095015-5772-499F-9783-12B5F8ED398D}" destId="{523D471E-99AD-4685-8F60-91A0395D2821}" srcOrd="0" destOrd="0" presId="urn:microsoft.com/office/officeart/2005/8/layout/vList5"/>
    <dgm:cxn modelId="{48298EA1-8CF7-4F8D-97BC-AE5844FC328C}" srcId="{ECCCE287-6386-4D03-BB48-DBB44D49FAB9}" destId="{1AF642B5-EDB3-4723-8AC4-40B3B07120C7}" srcOrd="4" destOrd="0" parTransId="{B26B0A3E-63F9-4C1B-957A-EE8F883A3200}" sibTransId="{D39ED2C1-4E9D-4462-AB5E-9D635376E35E}"/>
    <dgm:cxn modelId="{5E20D5A1-1115-446F-A5E7-B1EA13BDB9EF}" srcId="{43E7FBF4-82FE-4BB9-A5E3-40C18C0F24D8}" destId="{955C3AF2-CF59-4B90-A372-23B76911215A}" srcOrd="1" destOrd="0" parTransId="{C51A3156-4AEA-4B8D-8AC0-786649A15A89}" sibTransId="{F7840F11-7817-4614-9D47-DCF4B91696E4}"/>
    <dgm:cxn modelId="{77650DA5-199D-4298-BC5B-393CEBC3EEEF}" type="presOf" srcId="{53210CF0-BB8E-4D7D-9696-D8A2DE03F5AF}" destId="{0096FC5B-1772-433E-AD75-E918247A2F7D}" srcOrd="0" destOrd="0" presId="urn:microsoft.com/office/officeart/2005/8/layout/vList5"/>
    <dgm:cxn modelId="{6B3737A6-1F85-4898-A5CE-AE334E2BB9DB}" srcId="{C5457210-A607-4C23-B5B5-7DC5DE98082E}" destId="{43E7FBF4-82FE-4BB9-A5E3-40C18C0F24D8}" srcOrd="3" destOrd="0" parTransId="{1B2C7E40-36D5-476C-9BCD-6CF19C5C3FA6}" sibTransId="{4670C758-FABB-4199-8FF6-B18B2A950882}"/>
    <dgm:cxn modelId="{8C698DA6-A75C-4EBC-8503-BACADCC5A9BE}" type="presOf" srcId="{4D3464D2-021D-4243-9F8B-718F2DFB9834}" destId="{0D6DE412-6703-4FE9-9768-A26B5CEE8F5F}" srcOrd="0" destOrd="2" presId="urn:microsoft.com/office/officeart/2005/8/layout/vList5"/>
    <dgm:cxn modelId="{1313ABAC-1389-4E30-AF0F-6B3640D4E22F}" type="presOf" srcId="{F1610944-E35F-4314-B416-B6BF70EC9687}" destId="{BED092C2-A0A6-48B5-B114-6190256B2EEA}" srcOrd="0" destOrd="0" presId="urn:microsoft.com/office/officeart/2005/8/layout/vList5"/>
    <dgm:cxn modelId="{6484B2AC-47F4-469E-8DE2-78489FBA0CC7}" srcId="{53210CF0-BB8E-4D7D-9696-D8A2DE03F5AF}" destId="{0F095015-5772-499F-9783-12B5F8ED398D}" srcOrd="0" destOrd="0" parTransId="{AD505E57-8398-4178-AF80-E2FAE2938DB3}" sibTransId="{D2228746-3ABE-4F0F-AA69-7A99870EF484}"/>
    <dgm:cxn modelId="{F1B8F3B2-1813-4FDE-AD4D-22F148160A49}" srcId="{53210CF0-BB8E-4D7D-9696-D8A2DE03F5AF}" destId="{55C56484-1EF5-4B3C-91F5-7720AF3445E4}" srcOrd="6" destOrd="0" parTransId="{A17282C7-466D-4C51-A94F-3B3AFDFF235C}" sibTransId="{06A014A2-C432-4179-998F-E0C4F6E188DA}"/>
    <dgm:cxn modelId="{1EE9E2B4-F79A-45A7-B56A-0E6D364FCC0D}" type="presOf" srcId="{FD7BCF95-4FAC-40CC-A2C0-EEE4A7738F66}" destId="{523D471E-99AD-4685-8F60-91A0395D2821}" srcOrd="0" destOrd="5" presId="urn:microsoft.com/office/officeart/2005/8/layout/vList5"/>
    <dgm:cxn modelId="{41A314B8-537E-4E0A-9119-4603827B0FB9}" srcId="{ECCCE287-6386-4D03-BB48-DBB44D49FAB9}" destId="{EEA8528E-CFD1-4C4A-9D62-50498C59866F}" srcOrd="3" destOrd="0" parTransId="{57C0817C-5092-420B-A685-0BAEAAADBBC4}" sibTransId="{10F152A4-38C3-4697-952D-F3D31D10F858}"/>
    <dgm:cxn modelId="{2D465CBC-715C-42A1-8E40-5565DD9524A6}" srcId="{ADABD320-5CA5-4DD1-BA4D-71B832C037C8}" destId="{0D798308-C98A-463E-AEDB-41B4D778AF6D}" srcOrd="3" destOrd="0" parTransId="{7E3F1EE5-A179-42B1-BE04-ACE4C8478B70}" sibTransId="{CD902C9C-A1F1-4D61-9FF8-6C2BD73D91BF}"/>
    <dgm:cxn modelId="{8F5B69C0-D1F4-47CA-9562-58A24DBA5D9A}" type="presOf" srcId="{82338C51-64CA-4961-83E6-53485835ACB9}" destId="{523D471E-99AD-4685-8F60-91A0395D2821}" srcOrd="0" destOrd="3" presId="urn:microsoft.com/office/officeart/2005/8/layout/vList5"/>
    <dgm:cxn modelId="{DA1141C3-E2DA-4CB9-AFA7-7A72D6603E16}" srcId="{C5457210-A607-4C23-B5B5-7DC5DE98082E}" destId="{ECCCE287-6386-4D03-BB48-DBB44D49FAB9}" srcOrd="1" destOrd="0" parTransId="{99466168-1ED5-4DA3-9253-8BE1568DD246}" sibTransId="{B14768F2-C6C0-46C8-BEA6-5EF1D8529779}"/>
    <dgm:cxn modelId="{35BD68C5-C1C2-4B1B-BC28-926BB629387D}" type="presOf" srcId="{5AA71C5B-260A-40D9-BD59-D68CD5E460E0}" destId="{523D471E-99AD-4685-8F60-91A0395D2821}" srcOrd="0" destOrd="2" presId="urn:microsoft.com/office/officeart/2005/8/layout/vList5"/>
    <dgm:cxn modelId="{79CF0FC6-7063-41C3-B0B9-CD0993AFD785}" srcId="{4208FCF8-8CE5-4C5F-95F2-A819292C1F51}" destId="{02A74383-A1EF-49C4-A944-0C60675256A7}" srcOrd="2" destOrd="0" parTransId="{AC2845FB-78FE-488E-9586-A258CBDB8F8E}" sibTransId="{92E23241-B13F-4FDB-94D0-F186F9C32CFB}"/>
    <dgm:cxn modelId="{BAD975C6-0A4B-40CF-AAEE-14100AFFA44D}" type="presOf" srcId="{C5457210-A607-4C23-B5B5-7DC5DE98082E}" destId="{B7C24138-C894-4006-9239-365830891BB6}" srcOrd="0" destOrd="0" presId="urn:microsoft.com/office/officeart/2005/8/layout/vList5"/>
    <dgm:cxn modelId="{3DF1BEC9-00A0-4063-A420-D5DD1AAE30D4}" srcId="{ADABD320-5CA5-4DD1-BA4D-71B832C037C8}" destId="{9EE59433-3DF0-4B57-9DBE-CDD1316C0760}" srcOrd="4" destOrd="0" parTransId="{FDEC2F45-C592-4A11-B6AA-3ED3767556F3}" sibTransId="{22B188BC-D74D-45FB-8DC7-A06941C7E633}"/>
    <dgm:cxn modelId="{BE5092CC-C527-42D6-AA1C-370EC130AAFE}" type="presOf" srcId="{7ECE677B-A9AA-4284-9F65-C5BDE796490A}" destId="{BED092C2-A0A6-48B5-B114-6190256B2EEA}" srcOrd="0" destOrd="5" presId="urn:microsoft.com/office/officeart/2005/8/layout/vList5"/>
    <dgm:cxn modelId="{012DCDCF-06EF-458D-8A02-F1EFB6E75A8F}" type="presOf" srcId="{5456F0FB-80ED-40FE-803E-A87FCAF92F55}" destId="{523D471E-99AD-4685-8F60-91A0395D2821}" srcOrd="0" destOrd="4" presId="urn:microsoft.com/office/officeart/2005/8/layout/vList5"/>
    <dgm:cxn modelId="{2C5AF5CF-9FA9-4CFC-8B62-9B7A590E4BC6}" srcId="{ECCCE287-6386-4D03-BB48-DBB44D49FAB9}" destId="{7E6267EC-455F-4B26-AB79-5BF132674E0B}" srcOrd="1" destOrd="0" parTransId="{A477BE92-1EED-489D-A533-9F856A617D92}" sibTransId="{5EBD17E2-99EA-4B0A-816B-1F998DD0BAAC}"/>
    <dgm:cxn modelId="{8FC713D0-C18C-48F4-AA65-5AD2F0BEFD55}" type="presOf" srcId="{ADABD320-5CA5-4DD1-BA4D-71B832C037C8}" destId="{3E405C88-B6C5-489B-8286-CC9FB4009907}" srcOrd="0" destOrd="0" presId="urn:microsoft.com/office/officeart/2005/8/layout/vList5"/>
    <dgm:cxn modelId="{3AC835D2-EA28-4BC3-BB76-01F1BD481291}" type="presOf" srcId="{1EF5699C-590F-4FEF-9315-5114060E5AF0}" destId="{192BC60F-F616-4618-A3F0-5E8DDF72F0B4}" srcOrd="0" destOrd="5" presId="urn:microsoft.com/office/officeart/2005/8/layout/vList5"/>
    <dgm:cxn modelId="{44FD36D6-38E7-4F4C-93DE-5394C893AB48}" type="presOf" srcId="{EEA8528E-CFD1-4C4A-9D62-50498C59866F}" destId="{352C710D-ADC4-40FD-B1EB-0F1ABCB79C0F}" srcOrd="0" destOrd="3" presId="urn:microsoft.com/office/officeart/2005/8/layout/vList5"/>
    <dgm:cxn modelId="{98A812D8-7620-45F4-ADA5-C57AF95D625D}" srcId="{ECCCE287-6386-4D03-BB48-DBB44D49FAB9}" destId="{79CF716F-BFC4-494A-A0F3-770BD08E732E}" srcOrd="0" destOrd="0" parTransId="{55DB4CC1-D553-4F75-BD83-17BCEF6641ED}" sibTransId="{553AA1C7-7897-479B-B00E-4EB5B954A3AD}"/>
    <dgm:cxn modelId="{A77ED0DC-8F9C-497D-BE29-DF5ED2940432}" srcId="{4208FCF8-8CE5-4C5F-95F2-A819292C1F51}" destId="{10D086D7-192B-4E8E-A5E6-57C56C45D313}" srcOrd="3" destOrd="0" parTransId="{1DAB2710-5475-4927-B941-16C2C6482DF9}" sibTransId="{528244AE-06BF-4F7C-A0B7-B705166E4648}"/>
    <dgm:cxn modelId="{C18864DD-DA10-44B2-AB47-F02715FCA2B1}" srcId="{4208FCF8-8CE5-4C5F-95F2-A819292C1F51}" destId="{AFE00A74-872E-4D9F-95D3-CDBBB8A9592E}" srcOrd="1" destOrd="0" parTransId="{1F29860A-5688-4D62-9029-C6E5CD3F1D93}" sibTransId="{2916A751-FC21-4EF2-BE98-385624F956BD}"/>
    <dgm:cxn modelId="{A88D57E0-42D3-4657-BA4E-09F09F8C6616}" type="presOf" srcId="{40EB9027-5D0C-475F-87A6-CB4A377D2D67}" destId="{BED092C2-A0A6-48B5-B114-6190256B2EEA}" srcOrd="0" destOrd="1" presId="urn:microsoft.com/office/officeart/2005/8/layout/vList5"/>
    <dgm:cxn modelId="{25528AE3-5C10-4F7E-89D7-F8222C08F372}" type="presOf" srcId="{4208FCF8-8CE5-4C5F-95F2-A819292C1F51}" destId="{5EA173DC-DB4E-4616-A691-DAA0D9AFC7CC}" srcOrd="0" destOrd="0" presId="urn:microsoft.com/office/officeart/2005/8/layout/vList5"/>
    <dgm:cxn modelId="{DED134E5-B621-46EA-BA3B-E99BB227560F}" srcId="{53210CF0-BB8E-4D7D-9696-D8A2DE03F5AF}" destId="{5AA71C5B-260A-40D9-BD59-D68CD5E460E0}" srcOrd="2" destOrd="0" parTransId="{E3919F1B-372C-4D4B-9796-9528B216F902}" sibTransId="{CC30B844-57E2-4D2F-87AB-900F2C9624DC}"/>
    <dgm:cxn modelId="{B79977E5-55BA-4A07-8DED-856BA3BE0C90}" srcId="{ECCCE287-6386-4D03-BB48-DBB44D49FAB9}" destId="{CAAF478A-4AF5-4AED-9C6C-D1DD8B101C51}" srcOrd="2" destOrd="0" parTransId="{40789B43-D9B8-4B56-9A88-1153803B006E}" sibTransId="{C3BC4BBD-A796-4FB9-AB8B-32DAFEB5BBD2}"/>
    <dgm:cxn modelId="{007E0FE9-86D1-4A76-96CF-6BABD7BD9011}" type="presOf" srcId="{10D086D7-192B-4E8E-A5E6-57C56C45D313}" destId="{192BC60F-F616-4618-A3F0-5E8DDF72F0B4}" srcOrd="0" destOrd="3" presId="urn:microsoft.com/office/officeart/2005/8/layout/vList5"/>
    <dgm:cxn modelId="{504ADEEA-9043-4191-97E0-DB22F598875D}" srcId="{4208FCF8-8CE5-4C5F-95F2-A819292C1F51}" destId="{1EF5699C-590F-4FEF-9315-5114060E5AF0}" srcOrd="5" destOrd="0" parTransId="{3940F3DC-8820-4676-A7D2-BF73E9D2A6BA}" sibTransId="{E38429AE-7E7C-4CBE-9093-C574EC01C2FE}"/>
    <dgm:cxn modelId="{70618AED-3C8A-4BF5-A147-318B35201452}" type="presOf" srcId="{02A74383-A1EF-49C4-A944-0C60675256A7}" destId="{192BC60F-F616-4618-A3F0-5E8DDF72F0B4}" srcOrd="0" destOrd="2" presId="urn:microsoft.com/office/officeart/2005/8/layout/vList5"/>
    <dgm:cxn modelId="{1249E3EF-8380-45B4-A124-9F19BE02D60E}" type="presOf" srcId="{9113EC1A-DFBD-4F72-B392-197EFBE64108}" destId="{0D6DE412-6703-4FE9-9768-A26B5CEE8F5F}" srcOrd="0" destOrd="0" presId="urn:microsoft.com/office/officeart/2005/8/layout/vList5"/>
    <dgm:cxn modelId="{FC863E81-B4D0-4733-AB5F-C60967E16F9E}" type="presParOf" srcId="{B7C24138-C894-4006-9239-365830891BB6}" destId="{D8A92059-24FE-48B0-A0A5-8B4E5F9B7CA1}" srcOrd="0" destOrd="0" presId="urn:microsoft.com/office/officeart/2005/8/layout/vList5"/>
    <dgm:cxn modelId="{1F8D141B-88C1-40AA-9069-C70B585D9D0B}" type="presParOf" srcId="{D8A92059-24FE-48B0-A0A5-8B4E5F9B7CA1}" destId="{5EA173DC-DB4E-4616-A691-DAA0D9AFC7CC}" srcOrd="0" destOrd="0" presId="urn:microsoft.com/office/officeart/2005/8/layout/vList5"/>
    <dgm:cxn modelId="{1E57DB1C-205A-45EC-B013-2B6BA70E0B70}" type="presParOf" srcId="{D8A92059-24FE-48B0-A0A5-8B4E5F9B7CA1}" destId="{192BC60F-F616-4618-A3F0-5E8DDF72F0B4}" srcOrd="1" destOrd="0" presId="urn:microsoft.com/office/officeart/2005/8/layout/vList5"/>
    <dgm:cxn modelId="{68F2BB45-FFF5-4EE5-B45A-25D935A958F2}" type="presParOf" srcId="{B7C24138-C894-4006-9239-365830891BB6}" destId="{55017D99-23DD-42AA-BEFA-8A53BB7C3DE1}" srcOrd="1" destOrd="0" presId="urn:microsoft.com/office/officeart/2005/8/layout/vList5"/>
    <dgm:cxn modelId="{E187A1EA-B370-4A0E-B54D-3DEB51255D27}" type="presParOf" srcId="{B7C24138-C894-4006-9239-365830891BB6}" destId="{C82417E4-8579-4991-BB2B-01561CBA8DE9}" srcOrd="2" destOrd="0" presId="urn:microsoft.com/office/officeart/2005/8/layout/vList5"/>
    <dgm:cxn modelId="{36C5351B-1213-4BFC-8AF8-353B1EA09B47}" type="presParOf" srcId="{C82417E4-8579-4991-BB2B-01561CBA8DE9}" destId="{E7842CD0-460B-4706-A765-D2DF5258DB13}" srcOrd="0" destOrd="0" presId="urn:microsoft.com/office/officeart/2005/8/layout/vList5"/>
    <dgm:cxn modelId="{6366D123-E38A-4611-8B57-3AE0D0181270}" type="presParOf" srcId="{C82417E4-8579-4991-BB2B-01561CBA8DE9}" destId="{352C710D-ADC4-40FD-B1EB-0F1ABCB79C0F}" srcOrd="1" destOrd="0" presId="urn:microsoft.com/office/officeart/2005/8/layout/vList5"/>
    <dgm:cxn modelId="{0CBD8054-8E9D-486D-85D1-474A7619D453}" type="presParOf" srcId="{B7C24138-C894-4006-9239-365830891BB6}" destId="{2D54FEC4-9112-4A8F-B309-33134F6E7567}" srcOrd="3" destOrd="0" presId="urn:microsoft.com/office/officeart/2005/8/layout/vList5"/>
    <dgm:cxn modelId="{3DAA6E04-07D0-480E-AB21-1BADFA164FB3}" type="presParOf" srcId="{B7C24138-C894-4006-9239-365830891BB6}" destId="{8D0BAC35-E386-4964-9E84-142C4B93AFEA}" srcOrd="4" destOrd="0" presId="urn:microsoft.com/office/officeart/2005/8/layout/vList5"/>
    <dgm:cxn modelId="{E75A6A6A-2769-4550-89D1-568122FDEB7A}" type="presParOf" srcId="{8D0BAC35-E386-4964-9E84-142C4B93AFEA}" destId="{0096FC5B-1772-433E-AD75-E918247A2F7D}" srcOrd="0" destOrd="0" presId="urn:microsoft.com/office/officeart/2005/8/layout/vList5"/>
    <dgm:cxn modelId="{940C158C-90B2-43AD-993B-B0EE0E4748D5}" type="presParOf" srcId="{8D0BAC35-E386-4964-9E84-142C4B93AFEA}" destId="{523D471E-99AD-4685-8F60-91A0395D2821}" srcOrd="1" destOrd="0" presId="urn:microsoft.com/office/officeart/2005/8/layout/vList5"/>
    <dgm:cxn modelId="{B4FA434B-C357-4ACC-AE8C-46D468674D3F}" type="presParOf" srcId="{B7C24138-C894-4006-9239-365830891BB6}" destId="{1C3A43F9-7F22-4093-9F34-C8A2ED7D29BC}" srcOrd="5" destOrd="0" presId="urn:microsoft.com/office/officeart/2005/8/layout/vList5"/>
    <dgm:cxn modelId="{8A7649BD-894F-4D97-B8A5-E85D8574A506}" type="presParOf" srcId="{B7C24138-C894-4006-9239-365830891BB6}" destId="{075B682F-5135-4609-8083-4E032A4679B4}" srcOrd="6" destOrd="0" presId="urn:microsoft.com/office/officeart/2005/8/layout/vList5"/>
    <dgm:cxn modelId="{062080B6-88E4-4B09-9005-242CCCBE7547}" type="presParOf" srcId="{075B682F-5135-4609-8083-4E032A4679B4}" destId="{AAE01ACF-1545-49BC-BD2D-A7572415CDB9}" srcOrd="0" destOrd="0" presId="urn:microsoft.com/office/officeart/2005/8/layout/vList5"/>
    <dgm:cxn modelId="{B2D74093-BB99-40E5-B66F-7AA91254B13E}" type="presParOf" srcId="{075B682F-5135-4609-8083-4E032A4679B4}" destId="{0D6DE412-6703-4FE9-9768-A26B5CEE8F5F}" srcOrd="1" destOrd="0" presId="urn:microsoft.com/office/officeart/2005/8/layout/vList5"/>
    <dgm:cxn modelId="{75126542-4BE7-4808-AD32-71E86AE2051F}" type="presParOf" srcId="{B7C24138-C894-4006-9239-365830891BB6}" destId="{99219114-9625-4C80-80FB-5228E0F90076}" srcOrd="7" destOrd="0" presId="urn:microsoft.com/office/officeart/2005/8/layout/vList5"/>
    <dgm:cxn modelId="{CC93D3BE-41CB-4B6D-9781-10C3CC0168A7}" type="presParOf" srcId="{B7C24138-C894-4006-9239-365830891BB6}" destId="{6F1D5794-1E27-40AB-9050-AE6511B00C4E}" srcOrd="8" destOrd="0" presId="urn:microsoft.com/office/officeart/2005/8/layout/vList5"/>
    <dgm:cxn modelId="{142201DC-CA80-417F-9649-67BEA635D596}" type="presParOf" srcId="{6F1D5794-1E27-40AB-9050-AE6511B00C4E}" destId="{3E405C88-B6C5-489B-8286-CC9FB4009907}" srcOrd="0" destOrd="0" presId="urn:microsoft.com/office/officeart/2005/8/layout/vList5"/>
    <dgm:cxn modelId="{09148994-2D59-4179-92F2-0D9C50A81083}" type="presParOf" srcId="{6F1D5794-1E27-40AB-9050-AE6511B00C4E}" destId="{BED092C2-A0A6-48B5-B114-6190256B2EEA}"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AA470D-2DC9-4FB3-9C5D-B559DC346EE4}"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6F78C109-B611-428F-AB9D-D6F09C0F0833}">
      <dgm:prSet phldrT="[Text]"/>
      <dgm:spPr/>
      <dgm:t>
        <a:bodyPr/>
        <a:lstStyle/>
        <a:p>
          <a:r>
            <a:rPr lang="en-US" dirty="0"/>
            <a:t>Technical</a:t>
          </a:r>
        </a:p>
      </dgm:t>
    </dgm:pt>
    <dgm:pt modelId="{6BEC9505-7454-4678-ABE2-68E234B0C283}" type="parTrans" cxnId="{39189D2C-FAB8-4965-B2F4-A3FFBD1DCC82}">
      <dgm:prSet/>
      <dgm:spPr/>
      <dgm:t>
        <a:bodyPr/>
        <a:lstStyle/>
        <a:p>
          <a:endParaRPr lang="en-US"/>
        </a:p>
      </dgm:t>
    </dgm:pt>
    <dgm:pt modelId="{D0007D86-D0C1-4ACE-9D0E-5219A829EF96}" type="sibTrans" cxnId="{39189D2C-FAB8-4965-B2F4-A3FFBD1DCC82}">
      <dgm:prSet/>
      <dgm:spPr/>
      <dgm:t>
        <a:bodyPr/>
        <a:lstStyle/>
        <a:p>
          <a:endParaRPr lang="en-US"/>
        </a:p>
      </dgm:t>
    </dgm:pt>
    <dgm:pt modelId="{622F4C12-2ACF-4BDE-B12D-ED829E9949E7}">
      <dgm:prSet phldrT="[Text]"/>
      <dgm:spPr/>
      <dgm:t>
        <a:bodyPr/>
        <a:lstStyle/>
        <a:p>
          <a:r>
            <a:rPr lang="en-US" dirty="0"/>
            <a:t>Read and extract key information from highly technical documents</a:t>
          </a:r>
        </a:p>
      </dgm:t>
    </dgm:pt>
    <dgm:pt modelId="{47605542-9535-426C-B63C-09EAFCB24E3E}" type="parTrans" cxnId="{FE36E5E7-428C-4A65-8020-99C801933C39}">
      <dgm:prSet/>
      <dgm:spPr/>
      <dgm:t>
        <a:bodyPr/>
        <a:lstStyle/>
        <a:p>
          <a:endParaRPr lang="en-US"/>
        </a:p>
      </dgm:t>
    </dgm:pt>
    <dgm:pt modelId="{99017FE6-7798-4454-B2A8-192EC28C4671}" type="sibTrans" cxnId="{FE36E5E7-428C-4A65-8020-99C801933C39}">
      <dgm:prSet/>
      <dgm:spPr/>
      <dgm:t>
        <a:bodyPr/>
        <a:lstStyle/>
        <a:p>
          <a:endParaRPr lang="en-US"/>
        </a:p>
      </dgm:t>
    </dgm:pt>
    <dgm:pt modelId="{F58E029A-2D72-412C-99E8-BC6F1C25D04B}">
      <dgm:prSet phldrT="[Text]"/>
      <dgm:spPr/>
      <dgm:t>
        <a:bodyPr/>
        <a:lstStyle/>
        <a:p>
          <a:r>
            <a:rPr lang="en-US" dirty="0"/>
            <a:t>Traits</a:t>
          </a:r>
        </a:p>
      </dgm:t>
    </dgm:pt>
    <dgm:pt modelId="{AA77E7FD-5F54-436F-8050-245B73BC226B}" type="parTrans" cxnId="{B70826AE-0AF6-4C66-AAB2-B63DAA4061E5}">
      <dgm:prSet/>
      <dgm:spPr/>
      <dgm:t>
        <a:bodyPr/>
        <a:lstStyle/>
        <a:p>
          <a:endParaRPr lang="en-US"/>
        </a:p>
      </dgm:t>
    </dgm:pt>
    <dgm:pt modelId="{3788F136-6CAF-43CE-A14D-88ED9C42CCC0}" type="sibTrans" cxnId="{B70826AE-0AF6-4C66-AAB2-B63DAA4061E5}">
      <dgm:prSet/>
      <dgm:spPr/>
      <dgm:t>
        <a:bodyPr/>
        <a:lstStyle/>
        <a:p>
          <a:endParaRPr lang="en-US"/>
        </a:p>
      </dgm:t>
    </dgm:pt>
    <dgm:pt modelId="{4D7D7697-1B0F-4719-B863-DA23BAB01348}">
      <dgm:prSet phldrT="[Text]"/>
      <dgm:spPr/>
      <dgm:t>
        <a:bodyPr/>
        <a:lstStyle/>
        <a:p>
          <a:r>
            <a:rPr lang="en-US" dirty="0"/>
            <a:t>Prioritize and time-manage</a:t>
          </a:r>
        </a:p>
      </dgm:t>
    </dgm:pt>
    <dgm:pt modelId="{EC4C6569-D8A0-44AC-907D-6341BB2001A8}" type="parTrans" cxnId="{819C10BF-4759-4610-AF40-BF1177BC2E5E}">
      <dgm:prSet/>
      <dgm:spPr/>
      <dgm:t>
        <a:bodyPr/>
        <a:lstStyle/>
        <a:p>
          <a:endParaRPr lang="en-US"/>
        </a:p>
      </dgm:t>
    </dgm:pt>
    <dgm:pt modelId="{AC5ED7CA-E535-400A-ABDC-8AA2CDA65111}" type="sibTrans" cxnId="{819C10BF-4759-4610-AF40-BF1177BC2E5E}">
      <dgm:prSet/>
      <dgm:spPr/>
      <dgm:t>
        <a:bodyPr/>
        <a:lstStyle/>
        <a:p>
          <a:endParaRPr lang="en-US"/>
        </a:p>
      </dgm:t>
    </dgm:pt>
    <dgm:pt modelId="{F714B81B-B51D-43E1-92ED-21C7C328CC6A}">
      <dgm:prSet phldrT="[Text]"/>
      <dgm:spPr>
        <a:solidFill>
          <a:srgbClr val="7030A0"/>
        </a:solidFill>
        <a:ln>
          <a:solidFill>
            <a:srgbClr val="7030A0"/>
          </a:solidFill>
        </a:ln>
      </dgm:spPr>
      <dgm:t>
        <a:bodyPr/>
        <a:lstStyle/>
        <a:p>
          <a:r>
            <a:rPr lang="en-US" dirty="0"/>
            <a:t>Engagement</a:t>
          </a:r>
        </a:p>
      </dgm:t>
    </dgm:pt>
    <dgm:pt modelId="{575E635D-57B4-4EEF-BA64-2F141DEA9FDF}" type="parTrans" cxnId="{C23F1578-75AC-484C-ABF5-C6571EA1D8F6}">
      <dgm:prSet/>
      <dgm:spPr/>
      <dgm:t>
        <a:bodyPr/>
        <a:lstStyle/>
        <a:p>
          <a:endParaRPr lang="en-US"/>
        </a:p>
      </dgm:t>
    </dgm:pt>
    <dgm:pt modelId="{0E176C67-47D5-41C1-B736-B36BA8D47213}" type="sibTrans" cxnId="{C23F1578-75AC-484C-ABF5-C6571EA1D8F6}">
      <dgm:prSet/>
      <dgm:spPr/>
      <dgm:t>
        <a:bodyPr/>
        <a:lstStyle/>
        <a:p>
          <a:endParaRPr lang="en-US"/>
        </a:p>
      </dgm:t>
    </dgm:pt>
    <dgm:pt modelId="{7EA7C917-0056-4517-B065-FFEE3E43FC96}">
      <dgm:prSet phldrT="[Text]"/>
      <dgm:spPr>
        <a:solidFill>
          <a:srgbClr val="DAC2EC">
            <a:alpha val="90000"/>
          </a:srgbClr>
        </a:solidFill>
      </dgm:spPr>
      <dgm:t>
        <a:bodyPr/>
        <a:lstStyle/>
        <a:p>
          <a:r>
            <a:rPr lang="en-US" dirty="0"/>
            <a:t> Teach</a:t>
          </a:r>
        </a:p>
      </dgm:t>
    </dgm:pt>
    <dgm:pt modelId="{AD92C80B-A907-4A52-A3EE-6E3B4B06D309}" type="parTrans" cxnId="{6BF9318C-EA1B-4A87-A874-12E8DA2C0C23}">
      <dgm:prSet/>
      <dgm:spPr/>
      <dgm:t>
        <a:bodyPr/>
        <a:lstStyle/>
        <a:p>
          <a:endParaRPr lang="en-US"/>
        </a:p>
      </dgm:t>
    </dgm:pt>
    <dgm:pt modelId="{A29D7664-F099-4217-843C-B8A1E5B84032}" type="sibTrans" cxnId="{6BF9318C-EA1B-4A87-A874-12E8DA2C0C23}">
      <dgm:prSet/>
      <dgm:spPr/>
      <dgm:t>
        <a:bodyPr/>
        <a:lstStyle/>
        <a:p>
          <a:endParaRPr lang="en-US"/>
        </a:p>
      </dgm:t>
    </dgm:pt>
    <dgm:pt modelId="{28FB7BA1-566A-4A7B-92AE-BFB5E8A71526}">
      <dgm:prSet phldrT="[Text]"/>
      <dgm:spPr>
        <a:solidFill>
          <a:srgbClr val="DAC2EC">
            <a:alpha val="90000"/>
          </a:srgbClr>
        </a:solidFill>
      </dgm:spPr>
      <dgm:t>
        <a:bodyPr/>
        <a:lstStyle/>
        <a:p>
          <a:r>
            <a:rPr lang="en-US" dirty="0"/>
            <a:t> Collaborate</a:t>
          </a:r>
        </a:p>
      </dgm:t>
    </dgm:pt>
    <dgm:pt modelId="{5F6ADC84-375C-4998-9D05-C0DAB0CDD777}" type="parTrans" cxnId="{8C49B222-A665-4F0F-8456-0DED64658530}">
      <dgm:prSet/>
      <dgm:spPr/>
      <dgm:t>
        <a:bodyPr/>
        <a:lstStyle/>
        <a:p>
          <a:endParaRPr lang="en-US"/>
        </a:p>
      </dgm:t>
    </dgm:pt>
    <dgm:pt modelId="{8BCA5AA5-96C4-4462-844D-EAC93BBB26F8}" type="sibTrans" cxnId="{8C49B222-A665-4F0F-8456-0DED64658530}">
      <dgm:prSet/>
      <dgm:spPr/>
      <dgm:t>
        <a:bodyPr/>
        <a:lstStyle/>
        <a:p>
          <a:endParaRPr lang="en-US"/>
        </a:p>
      </dgm:t>
    </dgm:pt>
    <dgm:pt modelId="{A0E911E3-5256-4134-931A-007BE477B528}">
      <dgm:prSet/>
      <dgm:spPr/>
      <dgm:t>
        <a:bodyPr/>
        <a:lstStyle/>
        <a:p>
          <a:r>
            <a:rPr lang="en-US" dirty="0"/>
            <a:t>Dissemination</a:t>
          </a:r>
        </a:p>
      </dgm:t>
    </dgm:pt>
    <dgm:pt modelId="{AB21A176-1F13-4728-94BA-135B7365BF2D}" type="parTrans" cxnId="{173F2716-9C0F-4F08-AC09-CD30FCACC6EC}">
      <dgm:prSet/>
      <dgm:spPr/>
      <dgm:t>
        <a:bodyPr/>
        <a:lstStyle/>
        <a:p>
          <a:endParaRPr lang="en-US"/>
        </a:p>
      </dgm:t>
    </dgm:pt>
    <dgm:pt modelId="{EC8FB0F2-456F-48FE-A087-228C16657A22}" type="sibTrans" cxnId="{173F2716-9C0F-4F08-AC09-CD30FCACC6EC}">
      <dgm:prSet/>
      <dgm:spPr/>
      <dgm:t>
        <a:bodyPr/>
        <a:lstStyle/>
        <a:p>
          <a:endParaRPr lang="en-US"/>
        </a:p>
      </dgm:t>
    </dgm:pt>
    <dgm:pt modelId="{5FB1C1FA-9972-4AFE-A2A9-5C89ABEEDA77}">
      <dgm:prSet phldrT="[Text]"/>
      <dgm:spPr/>
      <dgm:t>
        <a:bodyPr/>
        <a:lstStyle/>
        <a:p>
          <a:r>
            <a:rPr lang="en-US" dirty="0"/>
            <a:t>Analyze and synthesize disparate sources of data</a:t>
          </a:r>
        </a:p>
      </dgm:t>
    </dgm:pt>
    <dgm:pt modelId="{BCC285AC-6059-49E9-9BEB-B20457A4A89A}" type="parTrans" cxnId="{1C5B652D-417E-4683-88FE-BA66567DAFA6}">
      <dgm:prSet/>
      <dgm:spPr/>
      <dgm:t>
        <a:bodyPr/>
        <a:lstStyle/>
        <a:p>
          <a:endParaRPr lang="en-US"/>
        </a:p>
      </dgm:t>
    </dgm:pt>
    <dgm:pt modelId="{9A3D5169-F4CA-4602-9514-427E3A62C6B8}" type="sibTrans" cxnId="{1C5B652D-417E-4683-88FE-BA66567DAFA6}">
      <dgm:prSet/>
      <dgm:spPr/>
      <dgm:t>
        <a:bodyPr/>
        <a:lstStyle/>
        <a:p>
          <a:endParaRPr lang="en-US"/>
        </a:p>
      </dgm:t>
    </dgm:pt>
    <dgm:pt modelId="{C47C8A0C-91D4-4543-B0B3-D006775C3A2A}">
      <dgm:prSet/>
      <dgm:spPr/>
      <dgm:t>
        <a:bodyPr/>
        <a:lstStyle/>
        <a:p>
          <a:r>
            <a:rPr lang="en-US" dirty="0"/>
            <a:t>Write in all forms</a:t>
          </a:r>
        </a:p>
      </dgm:t>
    </dgm:pt>
    <dgm:pt modelId="{1C89CB52-4C13-40CF-8A68-CE33A12D2A50}" type="parTrans" cxnId="{054E8D43-8BB5-4408-A6E7-0D33675D0826}">
      <dgm:prSet/>
      <dgm:spPr/>
      <dgm:t>
        <a:bodyPr/>
        <a:lstStyle/>
        <a:p>
          <a:endParaRPr lang="en-US"/>
        </a:p>
      </dgm:t>
    </dgm:pt>
    <dgm:pt modelId="{0FCD1354-F4BF-4ADF-B2FA-A86150FA430B}" type="sibTrans" cxnId="{054E8D43-8BB5-4408-A6E7-0D33675D0826}">
      <dgm:prSet/>
      <dgm:spPr/>
      <dgm:t>
        <a:bodyPr/>
        <a:lstStyle/>
        <a:p>
          <a:endParaRPr lang="en-US"/>
        </a:p>
      </dgm:t>
    </dgm:pt>
    <dgm:pt modelId="{3ECC6701-E6E4-44D3-AC7D-9E3C501863A8}">
      <dgm:prSet/>
      <dgm:spPr/>
      <dgm:t>
        <a:bodyPr/>
        <a:lstStyle/>
        <a:p>
          <a:r>
            <a:rPr lang="en-US" dirty="0"/>
            <a:t>Give presentations in multiple forms</a:t>
          </a:r>
        </a:p>
      </dgm:t>
    </dgm:pt>
    <dgm:pt modelId="{D04BC6A2-BD79-4CD6-9EED-F944CAC1DF62}" type="parTrans" cxnId="{90F51572-E42F-4E07-AAF5-F9DAA39F695B}">
      <dgm:prSet/>
      <dgm:spPr/>
      <dgm:t>
        <a:bodyPr/>
        <a:lstStyle/>
        <a:p>
          <a:endParaRPr lang="en-US"/>
        </a:p>
      </dgm:t>
    </dgm:pt>
    <dgm:pt modelId="{919C8572-90D6-402D-A9F9-3A4E26BB7C7C}" type="sibTrans" cxnId="{90F51572-E42F-4E07-AAF5-F9DAA39F695B}">
      <dgm:prSet/>
      <dgm:spPr/>
      <dgm:t>
        <a:bodyPr/>
        <a:lstStyle/>
        <a:p>
          <a:endParaRPr lang="en-US"/>
        </a:p>
      </dgm:t>
    </dgm:pt>
    <dgm:pt modelId="{C7D691A4-972C-411D-BF0D-4BC069C5E3F0}">
      <dgm:prSet phldrT="[Text]"/>
      <dgm:spPr/>
      <dgm:t>
        <a:bodyPr/>
        <a:lstStyle/>
        <a:p>
          <a:r>
            <a:rPr lang="en-US" dirty="0"/>
            <a:t>Self-motivate</a:t>
          </a:r>
        </a:p>
      </dgm:t>
    </dgm:pt>
    <dgm:pt modelId="{2BB36CA1-FD22-424F-8C0F-436E4BF2023B}" type="parTrans" cxnId="{EF28FCE6-F420-487D-94EE-44C7DD2B8098}">
      <dgm:prSet/>
      <dgm:spPr/>
      <dgm:t>
        <a:bodyPr/>
        <a:lstStyle/>
        <a:p>
          <a:endParaRPr lang="en-US"/>
        </a:p>
      </dgm:t>
    </dgm:pt>
    <dgm:pt modelId="{38CF697D-7F2D-42D9-B846-9DAC5665F173}" type="sibTrans" cxnId="{EF28FCE6-F420-487D-94EE-44C7DD2B8098}">
      <dgm:prSet/>
      <dgm:spPr/>
      <dgm:t>
        <a:bodyPr/>
        <a:lstStyle/>
        <a:p>
          <a:endParaRPr lang="en-US"/>
        </a:p>
      </dgm:t>
    </dgm:pt>
    <dgm:pt modelId="{6F5A25DE-0311-400E-9FD2-C47F2AFC4072}">
      <dgm:prSet phldrT="[Text]"/>
      <dgm:spPr/>
      <dgm:t>
        <a:bodyPr/>
        <a:lstStyle/>
        <a:p>
          <a:r>
            <a:rPr lang="en-US" dirty="0"/>
            <a:t>Drive and guide your own work</a:t>
          </a:r>
        </a:p>
      </dgm:t>
    </dgm:pt>
    <dgm:pt modelId="{C448295D-7C30-4678-9612-80B163F1EDD3}" type="parTrans" cxnId="{D4DB3C3A-B1D2-4EED-A179-12BE3EA8DC90}">
      <dgm:prSet/>
      <dgm:spPr/>
      <dgm:t>
        <a:bodyPr/>
        <a:lstStyle/>
        <a:p>
          <a:endParaRPr lang="en-US"/>
        </a:p>
      </dgm:t>
    </dgm:pt>
    <dgm:pt modelId="{3A1F18C8-0335-4283-A58F-AE4366CE8B69}" type="sibTrans" cxnId="{D4DB3C3A-B1D2-4EED-A179-12BE3EA8DC90}">
      <dgm:prSet/>
      <dgm:spPr/>
      <dgm:t>
        <a:bodyPr/>
        <a:lstStyle/>
        <a:p>
          <a:endParaRPr lang="en-US"/>
        </a:p>
      </dgm:t>
    </dgm:pt>
    <dgm:pt modelId="{FA89019A-C8ED-4D17-A42B-7149859E58D4}">
      <dgm:prSet phldrT="[Text]"/>
      <dgm:spPr>
        <a:solidFill>
          <a:srgbClr val="DAC2EC">
            <a:alpha val="90000"/>
          </a:srgbClr>
        </a:solidFill>
      </dgm:spPr>
      <dgm:t>
        <a:bodyPr/>
        <a:lstStyle/>
        <a:p>
          <a:r>
            <a:rPr lang="en-US" dirty="0"/>
            <a:t> Lead </a:t>
          </a:r>
        </a:p>
      </dgm:t>
    </dgm:pt>
    <dgm:pt modelId="{570A0A96-73FD-480B-9C7B-57236A6C02B2}" type="parTrans" cxnId="{A5429F57-B257-4F54-9F94-178F0933F023}">
      <dgm:prSet/>
      <dgm:spPr/>
      <dgm:t>
        <a:bodyPr/>
        <a:lstStyle/>
        <a:p>
          <a:endParaRPr lang="en-US"/>
        </a:p>
      </dgm:t>
    </dgm:pt>
    <dgm:pt modelId="{6D64B7B3-0628-46F5-91D4-1754BF5370DD}" type="sibTrans" cxnId="{A5429F57-B257-4F54-9F94-178F0933F023}">
      <dgm:prSet/>
      <dgm:spPr/>
      <dgm:t>
        <a:bodyPr/>
        <a:lstStyle/>
        <a:p>
          <a:endParaRPr lang="en-US"/>
        </a:p>
      </dgm:t>
    </dgm:pt>
    <dgm:pt modelId="{83679168-4B23-4D29-BE96-BADC256455C0}">
      <dgm:prSet phldrT="[Text]"/>
      <dgm:spPr>
        <a:solidFill>
          <a:srgbClr val="DAC2EC">
            <a:alpha val="90000"/>
          </a:srgbClr>
        </a:solidFill>
      </dgm:spPr>
      <dgm:t>
        <a:bodyPr/>
        <a:lstStyle/>
        <a:p>
          <a:r>
            <a:rPr lang="en-US" dirty="0"/>
            <a:t> Mentor</a:t>
          </a:r>
        </a:p>
      </dgm:t>
    </dgm:pt>
    <dgm:pt modelId="{724DBEFE-50F3-4EFE-8B4B-A03149E57400}" type="parTrans" cxnId="{93779B41-AD13-4B58-AE64-921E0E44A9E3}">
      <dgm:prSet/>
      <dgm:spPr/>
      <dgm:t>
        <a:bodyPr/>
        <a:lstStyle/>
        <a:p>
          <a:endParaRPr lang="en-US"/>
        </a:p>
      </dgm:t>
    </dgm:pt>
    <dgm:pt modelId="{93FDD8E5-0D8F-4FCE-88B9-A612641860EC}" type="sibTrans" cxnId="{93779B41-AD13-4B58-AE64-921E0E44A9E3}">
      <dgm:prSet/>
      <dgm:spPr/>
      <dgm:t>
        <a:bodyPr/>
        <a:lstStyle/>
        <a:p>
          <a:endParaRPr lang="en-US"/>
        </a:p>
      </dgm:t>
    </dgm:pt>
    <dgm:pt modelId="{4FE8272B-E032-4B06-956B-1509D2C295BC}">
      <dgm:prSet/>
      <dgm:spPr/>
      <dgm:t>
        <a:bodyPr/>
        <a:lstStyle/>
        <a:p>
          <a:r>
            <a:rPr lang="en-US" dirty="0"/>
            <a:t>Teach</a:t>
          </a:r>
        </a:p>
      </dgm:t>
    </dgm:pt>
    <dgm:pt modelId="{05914EBF-12F0-40C1-9C5E-DFF9F24C7F38}" type="parTrans" cxnId="{5D2BF24A-16ED-45BD-B650-070913EF2D9C}">
      <dgm:prSet/>
      <dgm:spPr/>
      <dgm:t>
        <a:bodyPr/>
        <a:lstStyle/>
        <a:p>
          <a:endParaRPr lang="en-US"/>
        </a:p>
      </dgm:t>
    </dgm:pt>
    <dgm:pt modelId="{B28D1F1D-96EA-4105-96A3-D2CEA7316A46}" type="sibTrans" cxnId="{5D2BF24A-16ED-45BD-B650-070913EF2D9C}">
      <dgm:prSet/>
      <dgm:spPr/>
      <dgm:t>
        <a:bodyPr/>
        <a:lstStyle/>
        <a:p>
          <a:endParaRPr lang="en-US"/>
        </a:p>
      </dgm:t>
    </dgm:pt>
    <dgm:pt modelId="{1DCB742B-F31E-4C98-81DF-4174A84F7AF6}">
      <dgm:prSet/>
      <dgm:spPr/>
      <dgm:t>
        <a:bodyPr/>
        <a:lstStyle/>
        <a:p>
          <a:r>
            <a:rPr lang="en-US" dirty="0"/>
            <a:t>Mentor</a:t>
          </a:r>
        </a:p>
      </dgm:t>
    </dgm:pt>
    <dgm:pt modelId="{B1032A19-F361-4D64-AB54-E9BA0731703C}" type="parTrans" cxnId="{97DB653B-8487-4FE6-AF18-AFD6484E88C6}">
      <dgm:prSet/>
      <dgm:spPr/>
      <dgm:t>
        <a:bodyPr/>
        <a:lstStyle/>
        <a:p>
          <a:endParaRPr lang="en-US"/>
        </a:p>
      </dgm:t>
    </dgm:pt>
    <dgm:pt modelId="{84A50E57-A0CF-441F-BE88-045B928CC37A}" type="sibTrans" cxnId="{97DB653B-8487-4FE6-AF18-AFD6484E88C6}">
      <dgm:prSet/>
      <dgm:spPr/>
      <dgm:t>
        <a:bodyPr/>
        <a:lstStyle/>
        <a:p>
          <a:endParaRPr lang="en-US"/>
        </a:p>
      </dgm:t>
    </dgm:pt>
    <dgm:pt modelId="{9772E787-A3C8-405A-A133-E3D3899E8FB3}" type="pres">
      <dgm:prSet presAssocID="{3BAA470D-2DC9-4FB3-9C5D-B559DC346EE4}" presName="Name0" presStyleCnt="0">
        <dgm:presLayoutVars>
          <dgm:dir/>
          <dgm:animLvl val="lvl"/>
          <dgm:resizeHandles val="exact"/>
        </dgm:presLayoutVars>
      </dgm:prSet>
      <dgm:spPr/>
    </dgm:pt>
    <dgm:pt modelId="{67F5E68D-EDA7-4360-83F1-A5A7B2AED2C1}" type="pres">
      <dgm:prSet presAssocID="{6F78C109-B611-428F-AB9D-D6F09C0F0833}" presName="composite" presStyleCnt="0"/>
      <dgm:spPr/>
    </dgm:pt>
    <dgm:pt modelId="{C0961D15-D970-484E-A4D8-F513B4CF21D4}" type="pres">
      <dgm:prSet presAssocID="{6F78C109-B611-428F-AB9D-D6F09C0F0833}" presName="parTx" presStyleLbl="alignNode1" presStyleIdx="0" presStyleCnt="4">
        <dgm:presLayoutVars>
          <dgm:chMax val="0"/>
          <dgm:chPref val="0"/>
          <dgm:bulletEnabled val="1"/>
        </dgm:presLayoutVars>
      </dgm:prSet>
      <dgm:spPr/>
    </dgm:pt>
    <dgm:pt modelId="{AC25B1AC-55A4-4462-A4AA-9B012D317399}" type="pres">
      <dgm:prSet presAssocID="{6F78C109-B611-428F-AB9D-D6F09C0F0833}" presName="desTx" presStyleLbl="alignAccFollowNode1" presStyleIdx="0" presStyleCnt="4">
        <dgm:presLayoutVars>
          <dgm:bulletEnabled val="1"/>
        </dgm:presLayoutVars>
      </dgm:prSet>
      <dgm:spPr/>
    </dgm:pt>
    <dgm:pt modelId="{1126C139-814D-4219-B708-E52F2FB7E9F9}" type="pres">
      <dgm:prSet presAssocID="{D0007D86-D0C1-4ACE-9D0E-5219A829EF96}" presName="space" presStyleCnt="0"/>
      <dgm:spPr/>
    </dgm:pt>
    <dgm:pt modelId="{4E037C2D-2492-4E7B-AE18-C65FAB2F6D66}" type="pres">
      <dgm:prSet presAssocID="{A0E911E3-5256-4134-931A-007BE477B528}" presName="composite" presStyleCnt="0"/>
      <dgm:spPr/>
    </dgm:pt>
    <dgm:pt modelId="{6B1F4B15-C597-46BD-BA68-AAC02D79C837}" type="pres">
      <dgm:prSet presAssocID="{A0E911E3-5256-4134-931A-007BE477B528}" presName="parTx" presStyleLbl="alignNode1" presStyleIdx="1" presStyleCnt="4">
        <dgm:presLayoutVars>
          <dgm:chMax val="0"/>
          <dgm:chPref val="0"/>
          <dgm:bulletEnabled val="1"/>
        </dgm:presLayoutVars>
      </dgm:prSet>
      <dgm:spPr/>
    </dgm:pt>
    <dgm:pt modelId="{90E69897-B463-4D43-98EE-AC31BE1481EC}" type="pres">
      <dgm:prSet presAssocID="{A0E911E3-5256-4134-931A-007BE477B528}" presName="desTx" presStyleLbl="alignAccFollowNode1" presStyleIdx="1" presStyleCnt="4">
        <dgm:presLayoutVars>
          <dgm:bulletEnabled val="1"/>
        </dgm:presLayoutVars>
      </dgm:prSet>
      <dgm:spPr/>
    </dgm:pt>
    <dgm:pt modelId="{F4027E9D-1C45-4E6C-AFAD-A766747B37B3}" type="pres">
      <dgm:prSet presAssocID="{EC8FB0F2-456F-48FE-A087-228C16657A22}" presName="space" presStyleCnt="0"/>
      <dgm:spPr/>
    </dgm:pt>
    <dgm:pt modelId="{D546C6CC-B104-43F6-A3F1-9143C60CCD66}" type="pres">
      <dgm:prSet presAssocID="{F58E029A-2D72-412C-99E8-BC6F1C25D04B}" presName="composite" presStyleCnt="0"/>
      <dgm:spPr/>
    </dgm:pt>
    <dgm:pt modelId="{7F54972C-BAEA-4321-B088-BBD085A72DF0}" type="pres">
      <dgm:prSet presAssocID="{F58E029A-2D72-412C-99E8-BC6F1C25D04B}" presName="parTx" presStyleLbl="alignNode1" presStyleIdx="2" presStyleCnt="4">
        <dgm:presLayoutVars>
          <dgm:chMax val="0"/>
          <dgm:chPref val="0"/>
          <dgm:bulletEnabled val="1"/>
        </dgm:presLayoutVars>
      </dgm:prSet>
      <dgm:spPr/>
    </dgm:pt>
    <dgm:pt modelId="{72AE96C4-5AD5-470F-AAA8-FBB4F68DBF74}" type="pres">
      <dgm:prSet presAssocID="{F58E029A-2D72-412C-99E8-BC6F1C25D04B}" presName="desTx" presStyleLbl="alignAccFollowNode1" presStyleIdx="2" presStyleCnt="4">
        <dgm:presLayoutVars>
          <dgm:bulletEnabled val="1"/>
        </dgm:presLayoutVars>
      </dgm:prSet>
      <dgm:spPr/>
    </dgm:pt>
    <dgm:pt modelId="{0EE039B0-96BB-48A0-AE3C-B99B49EAB88D}" type="pres">
      <dgm:prSet presAssocID="{3788F136-6CAF-43CE-A14D-88ED9C42CCC0}" presName="space" presStyleCnt="0"/>
      <dgm:spPr/>
    </dgm:pt>
    <dgm:pt modelId="{157E2DB8-AD1B-4F0D-BCE4-6DFC1B14470F}" type="pres">
      <dgm:prSet presAssocID="{F714B81B-B51D-43E1-92ED-21C7C328CC6A}" presName="composite" presStyleCnt="0"/>
      <dgm:spPr/>
    </dgm:pt>
    <dgm:pt modelId="{BCB40F36-DA0C-4F93-8EB5-254FD9EC9DA1}" type="pres">
      <dgm:prSet presAssocID="{F714B81B-B51D-43E1-92ED-21C7C328CC6A}" presName="parTx" presStyleLbl="alignNode1" presStyleIdx="3" presStyleCnt="4">
        <dgm:presLayoutVars>
          <dgm:chMax val="0"/>
          <dgm:chPref val="0"/>
          <dgm:bulletEnabled val="1"/>
        </dgm:presLayoutVars>
      </dgm:prSet>
      <dgm:spPr/>
    </dgm:pt>
    <dgm:pt modelId="{74833B4B-3E80-4F35-ADBB-DCE768D119F2}" type="pres">
      <dgm:prSet presAssocID="{F714B81B-B51D-43E1-92ED-21C7C328CC6A}" presName="desTx" presStyleLbl="alignAccFollowNode1" presStyleIdx="3" presStyleCnt="4">
        <dgm:presLayoutVars>
          <dgm:bulletEnabled val="1"/>
        </dgm:presLayoutVars>
      </dgm:prSet>
      <dgm:spPr/>
    </dgm:pt>
  </dgm:ptLst>
  <dgm:cxnLst>
    <dgm:cxn modelId="{E8BAF80A-A030-4A5A-A826-9DBA703422AB}" type="presOf" srcId="{5FB1C1FA-9972-4AFE-A2A9-5C89ABEEDA77}" destId="{AC25B1AC-55A4-4462-A4AA-9B012D317399}" srcOrd="0" destOrd="1" presId="urn:microsoft.com/office/officeart/2005/8/layout/hList1"/>
    <dgm:cxn modelId="{3912B50F-32CF-4018-AED0-15C26BEC1F32}" type="presOf" srcId="{F58E029A-2D72-412C-99E8-BC6F1C25D04B}" destId="{7F54972C-BAEA-4321-B088-BBD085A72DF0}" srcOrd="0" destOrd="0" presId="urn:microsoft.com/office/officeart/2005/8/layout/hList1"/>
    <dgm:cxn modelId="{173F2716-9C0F-4F08-AC09-CD30FCACC6EC}" srcId="{3BAA470D-2DC9-4FB3-9C5D-B559DC346EE4}" destId="{A0E911E3-5256-4134-931A-007BE477B528}" srcOrd="1" destOrd="0" parTransId="{AB21A176-1F13-4728-94BA-135B7365BF2D}" sibTransId="{EC8FB0F2-456F-48FE-A087-228C16657A22}"/>
    <dgm:cxn modelId="{8C49B222-A665-4F0F-8456-0DED64658530}" srcId="{F714B81B-B51D-43E1-92ED-21C7C328CC6A}" destId="{28FB7BA1-566A-4A7B-92AE-BFB5E8A71526}" srcOrd="3" destOrd="0" parTransId="{5F6ADC84-375C-4998-9D05-C0DAB0CDD777}" sibTransId="{8BCA5AA5-96C4-4462-844D-EAC93BBB26F8}"/>
    <dgm:cxn modelId="{39189D2C-FAB8-4965-B2F4-A3FFBD1DCC82}" srcId="{3BAA470D-2DC9-4FB3-9C5D-B559DC346EE4}" destId="{6F78C109-B611-428F-AB9D-D6F09C0F0833}" srcOrd="0" destOrd="0" parTransId="{6BEC9505-7454-4678-ABE2-68E234B0C283}" sibTransId="{D0007D86-D0C1-4ACE-9D0E-5219A829EF96}"/>
    <dgm:cxn modelId="{1C5B652D-417E-4683-88FE-BA66567DAFA6}" srcId="{6F78C109-B611-428F-AB9D-D6F09C0F0833}" destId="{5FB1C1FA-9972-4AFE-A2A9-5C89ABEEDA77}" srcOrd="1" destOrd="0" parTransId="{BCC285AC-6059-49E9-9BEB-B20457A4A89A}" sibTransId="{9A3D5169-F4CA-4602-9514-427E3A62C6B8}"/>
    <dgm:cxn modelId="{D4DB3C3A-B1D2-4EED-A179-12BE3EA8DC90}" srcId="{F58E029A-2D72-412C-99E8-BC6F1C25D04B}" destId="{6F5A25DE-0311-400E-9FD2-C47F2AFC4072}" srcOrd="2" destOrd="0" parTransId="{C448295D-7C30-4678-9612-80B163F1EDD3}" sibTransId="{3A1F18C8-0335-4283-A58F-AE4366CE8B69}"/>
    <dgm:cxn modelId="{97DB653B-8487-4FE6-AF18-AFD6484E88C6}" srcId="{A0E911E3-5256-4134-931A-007BE477B528}" destId="{1DCB742B-F31E-4C98-81DF-4174A84F7AF6}" srcOrd="3" destOrd="0" parTransId="{B1032A19-F361-4D64-AB54-E9BA0731703C}" sibTransId="{84A50E57-A0CF-441F-BE88-045B928CC37A}"/>
    <dgm:cxn modelId="{F6D6A65D-6A37-45CF-A53B-F142ED753B86}" type="presOf" srcId="{1DCB742B-F31E-4C98-81DF-4174A84F7AF6}" destId="{90E69897-B463-4D43-98EE-AC31BE1481EC}" srcOrd="0" destOrd="3" presId="urn:microsoft.com/office/officeart/2005/8/layout/hList1"/>
    <dgm:cxn modelId="{93779B41-AD13-4B58-AE64-921E0E44A9E3}" srcId="{F714B81B-B51D-43E1-92ED-21C7C328CC6A}" destId="{83679168-4B23-4D29-BE96-BADC256455C0}" srcOrd="2" destOrd="0" parTransId="{724DBEFE-50F3-4EFE-8B4B-A03149E57400}" sibTransId="{93FDD8E5-0D8F-4FCE-88B9-A612641860EC}"/>
    <dgm:cxn modelId="{054E8D43-8BB5-4408-A6E7-0D33675D0826}" srcId="{A0E911E3-5256-4134-931A-007BE477B528}" destId="{C47C8A0C-91D4-4543-B0B3-D006775C3A2A}" srcOrd="0" destOrd="0" parTransId="{1C89CB52-4C13-40CF-8A68-CE33A12D2A50}" sibTransId="{0FCD1354-F4BF-4ADF-B2FA-A86150FA430B}"/>
    <dgm:cxn modelId="{E7C97B45-1326-4E28-A645-08C0CBC5697C}" type="presOf" srcId="{C47C8A0C-91D4-4543-B0B3-D006775C3A2A}" destId="{90E69897-B463-4D43-98EE-AC31BE1481EC}" srcOrd="0" destOrd="0" presId="urn:microsoft.com/office/officeart/2005/8/layout/hList1"/>
    <dgm:cxn modelId="{3B66EC65-3384-4D87-A909-94F752B5FD3E}" type="presOf" srcId="{4FE8272B-E032-4B06-956B-1509D2C295BC}" destId="{90E69897-B463-4D43-98EE-AC31BE1481EC}" srcOrd="0" destOrd="2" presId="urn:microsoft.com/office/officeart/2005/8/layout/hList1"/>
    <dgm:cxn modelId="{14094266-D2B9-4FEA-A3D4-84C0DCCE7492}" type="presOf" srcId="{3BAA470D-2DC9-4FB3-9C5D-B559DC346EE4}" destId="{9772E787-A3C8-405A-A133-E3D3899E8FB3}" srcOrd="0" destOrd="0" presId="urn:microsoft.com/office/officeart/2005/8/layout/hList1"/>
    <dgm:cxn modelId="{5D2BF24A-16ED-45BD-B650-070913EF2D9C}" srcId="{A0E911E3-5256-4134-931A-007BE477B528}" destId="{4FE8272B-E032-4B06-956B-1509D2C295BC}" srcOrd="2" destOrd="0" parTransId="{05914EBF-12F0-40C1-9C5E-DFF9F24C7F38}" sibTransId="{B28D1F1D-96EA-4105-96A3-D2CEA7316A46}"/>
    <dgm:cxn modelId="{E272916C-CAE8-4F15-A2DB-85B98D62027B}" type="presOf" srcId="{F714B81B-B51D-43E1-92ED-21C7C328CC6A}" destId="{BCB40F36-DA0C-4F93-8EB5-254FD9EC9DA1}" srcOrd="0" destOrd="0" presId="urn:microsoft.com/office/officeart/2005/8/layout/hList1"/>
    <dgm:cxn modelId="{D8E61970-419A-4D23-B8B8-82875600E98C}" type="presOf" srcId="{A0E911E3-5256-4134-931A-007BE477B528}" destId="{6B1F4B15-C597-46BD-BA68-AAC02D79C837}" srcOrd="0" destOrd="0" presId="urn:microsoft.com/office/officeart/2005/8/layout/hList1"/>
    <dgm:cxn modelId="{90F51572-E42F-4E07-AAF5-F9DAA39F695B}" srcId="{A0E911E3-5256-4134-931A-007BE477B528}" destId="{3ECC6701-E6E4-44D3-AC7D-9E3C501863A8}" srcOrd="1" destOrd="0" parTransId="{D04BC6A2-BD79-4CD6-9EED-F944CAC1DF62}" sibTransId="{919C8572-90D6-402D-A9F9-3A4E26BB7C7C}"/>
    <dgm:cxn modelId="{2B0EBD72-FFA1-41E0-BBCA-BA73B0BECFB6}" type="presOf" srcId="{6F78C109-B611-428F-AB9D-D6F09C0F0833}" destId="{C0961D15-D970-484E-A4D8-F513B4CF21D4}" srcOrd="0" destOrd="0" presId="urn:microsoft.com/office/officeart/2005/8/layout/hList1"/>
    <dgm:cxn modelId="{A5429F57-B257-4F54-9F94-178F0933F023}" srcId="{F714B81B-B51D-43E1-92ED-21C7C328CC6A}" destId="{FA89019A-C8ED-4D17-A42B-7149859E58D4}" srcOrd="1" destOrd="0" parTransId="{570A0A96-73FD-480B-9C7B-57236A6C02B2}" sibTransId="{6D64B7B3-0628-46F5-91D4-1754BF5370DD}"/>
    <dgm:cxn modelId="{C23F1578-75AC-484C-ABF5-C6571EA1D8F6}" srcId="{3BAA470D-2DC9-4FB3-9C5D-B559DC346EE4}" destId="{F714B81B-B51D-43E1-92ED-21C7C328CC6A}" srcOrd="3" destOrd="0" parTransId="{575E635D-57B4-4EEF-BA64-2F141DEA9FDF}" sibTransId="{0E176C67-47D5-41C1-B736-B36BA8D47213}"/>
    <dgm:cxn modelId="{26353689-E33C-4B0D-8ED2-84675BF5CC60}" type="presOf" srcId="{83679168-4B23-4D29-BE96-BADC256455C0}" destId="{74833B4B-3E80-4F35-ADBB-DCE768D119F2}" srcOrd="0" destOrd="2" presId="urn:microsoft.com/office/officeart/2005/8/layout/hList1"/>
    <dgm:cxn modelId="{A75CC989-69AE-455E-B24E-70B419B44770}" type="presOf" srcId="{FA89019A-C8ED-4D17-A42B-7149859E58D4}" destId="{74833B4B-3E80-4F35-ADBB-DCE768D119F2}" srcOrd="0" destOrd="1" presId="urn:microsoft.com/office/officeart/2005/8/layout/hList1"/>
    <dgm:cxn modelId="{6BF9318C-EA1B-4A87-A874-12E8DA2C0C23}" srcId="{F714B81B-B51D-43E1-92ED-21C7C328CC6A}" destId="{7EA7C917-0056-4517-B065-FFEE3E43FC96}" srcOrd="0" destOrd="0" parTransId="{AD92C80B-A907-4A52-A3EE-6E3B4B06D309}" sibTransId="{A29D7664-F099-4217-843C-B8A1E5B84032}"/>
    <dgm:cxn modelId="{59FD6D93-06D1-43A7-AFA9-52DF704C8F29}" type="presOf" srcId="{7EA7C917-0056-4517-B065-FFEE3E43FC96}" destId="{74833B4B-3E80-4F35-ADBB-DCE768D119F2}" srcOrd="0" destOrd="0" presId="urn:microsoft.com/office/officeart/2005/8/layout/hList1"/>
    <dgm:cxn modelId="{EE961199-52DE-4971-BFA5-3101AC1A3361}" type="presOf" srcId="{C7D691A4-972C-411D-BF0D-4BC069C5E3F0}" destId="{72AE96C4-5AD5-470F-AAA8-FBB4F68DBF74}" srcOrd="0" destOrd="1" presId="urn:microsoft.com/office/officeart/2005/8/layout/hList1"/>
    <dgm:cxn modelId="{B70826AE-0AF6-4C66-AAB2-B63DAA4061E5}" srcId="{3BAA470D-2DC9-4FB3-9C5D-B559DC346EE4}" destId="{F58E029A-2D72-412C-99E8-BC6F1C25D04B}" srcOrd="2" destOrd="0" parTransId="{AA77E7FD-5F54-436F-8050-245B73BC226B}" sibTransId="{3788F136-6CAF-43CE-A14D-88ED9C42CCC0}"/>
    <dgm:cxn modelId="{3ADAA1B5-2114-4998-86C8-8A0CF08CF097}" type="presOf" srcId="{3ECC6701-E6E4-44D3-AC7D-9E3C501863A8}" destId="{90E69897-B463-4D43-98EE-AC31BE1481EC}" srcOrd="0" destOrd="1" presId="urn:microsoft.com/office/officeart/2005/8/layout/hList1"/>
    <dgm:cxn modelId="{FE9B83B9-582C-4C15-9F43-7C671565D313}" type="presOf" srcId="{622F4C12-2ACF-4BDE-B12D-ED829E9949E7}" destId="{AC25B1AC-55A4-4462-A4AA-9B012D317399}" srcOrd="0" destOrd="0" presId="urn:microsoft.com/office/officeart/2005/8/layout/hList1"/>
    <dgm:cxn modelId="{819C10BF-4759-4610-AF40-BF1177BC2E5E}" srcId="{F58E029A-2D72-412C-99E8-BC6F1C25D04B}" destId="{4D7D7697-1B0F-4719-B863-DA23BAB01348}" srcOrd="0" destOrd="0" parTransId="{EC4C6569-D8A0-44AC-907D-6341BB2001A8}" sibTransId="{AC5ED7CA-E535-400A-ABDC-8AA2CDA65111}"/>
    <dgm:cxn modelId="{73ADF3C2-D142-46D6-AFED-7139C4D44CE9}" type="presOf" srcId="{4D7D7697-1B0F-4719-B863-DA23BAB01348}" destId="{72AE96C4-5AD5-470F-AAA8-FBB4F68DBF74}" srcOrd="0" destOrd="0" presId="urn:microsoft.com/office/officeart/2005/8/layout/hList1"/>
    <dgm:cxn modelId="{2901CCDE-C01C-40D6-8606-A27F3EA88A12}" type="presOf" srcId="{6F5A25DE-0311-400E-9FD2-C47F2AFC4072}" destId="{72AE96C4-5AD5-470F-AAA8-FBB4F68DBF74}" srcOrd="0" destOrd="2" presId="urn:microsoft.com/office/officeart/2005/8/layout/hList1"/>
    <dgm:cxn modelId="{EF28FCE6-F420-487D-94EE-44C7DD2B8098}" srcId="{F58E029A-2D72-412C-99E8-BC6F1C25D04B}" destId="{C7D691A4-972C-411D-BF0D-4BC069C5E3F0}" srcOrd="1" destOrd="0" parTransId="{2BB36CA1-FD22-424F-8C0F-436E4BF2023B}" sibTransId="{38CF697D-7F2D-42D9-B846-9DAC5665F173}"/>
    <dgm:cxn modelId="{FE36E5E7-428C-4A65-8020-99C801933C39}" srcId="{6F78C109-B611-428F-AB9D-D6F09C0F0833}" destId="{622F4C12-2ACF-4BDE-B12D-ED829E9949E7}" srcOrd="0" destOrd="0" parTransId="{47605542-9535-426C-B63C-09EAFCB24E3E}" sibTransId="{99017FE6-7798-4454-B2A8-192EC28C4671}"/>
    <dgm:cxn modelId="{023548ED-2D18-413F-BA0C-5B552C136B2F}" type="presOf" srcId="{28FB7BA1-566A-4A7B-92AE-BFB5E8A71526}" destId="{74833B4B-3E80-4F35-ADBB-DCE768D119F2}" srcOrd="0" destOrd="3" presId="urn:microsoft.com/office/officeart/2005/8/layout/hList1"/>
    <dgm:cxn modelId="{AD27710B-B292-4122-86C2-EAAB9BA02511}" type="presParOf" srcId="{9772E787-A3C8-405A-A133-E3D3899E8FB3}" destId="{67F5E68D-EDA7-4360-83F1-A5A7B2AED2C1}" srcOrd="0" destOrd="0" presId="urn:microsoft.com/office/officeart/2005/8/layout/hList1"/>
    <dgm:cxn modelId="{012C4635-F9BB-46BF-A65E-9B326E37D3EC}" type="presParOf" srcId="{67F5E68D-EDA7-4360-83F1-A5A7B2AED2C1}" destId="{C0961D15-D970-484E-A4D8-F513B4CF21D4}" srcOrd="0" destOrd="0" presId="urn:microsoft.com/office/officeart/2005/8/layout/hList1"/>
    <dgm:cxn modelId="{8839E933-4773-42B3-9204-8D68447A465A}" type="presParOf" srcId="{67F5E68D-EDA7-4360-83F1-A5A7B2AED2C1}" destId="{AC25B1AC-55A4-4462-A4AA-9B012D317399}" srcOrd="1" destOrd="0" presId="urn:microsoft.com/office/officeart/2005/8/layout/hList1"/>
    <dgm:cxn modelId="{A1359644-1888-4BF2-B4CD-314A0ABBB64B}" type="presParOf" srcId="{9772E787-A3C8-405A-A133-E3D3899E8FB3}" destId="{1126C139-814D-4219-B708-E52F2FB7E9F9}" srcOrd="1" destOrd="0" presId="urn:microsoft.com/office/officeart/2005/8/layout/hList1"/>
    <dgm:cxn modelId="{EBFC3229-EB2B-49F1-9265-78805B24248E}" type="presParOf" srcId="{9772E787-A3C8-405A-A133-E3D3899E8FB3}" destId="{4E037C2D-2492-4E7B-AE18-C65FAB2F6D66}" srcOrd="2" destOrd="0" presId="urn:microsoft.com/office/officeart/2005/8/layout/hList1"/>
    <dgm:cxn modelId="{3ABF1747-D198-4DCB-A53F-63B5BC385385}" type="presParOf" srcId="{4E037C2D-2492-4E7B-AE18-C65FAB2F6D66}" destId="{6B1F4B15-C597-46BD-BA68-AAC02D79C837}" srcOrd="0" destOrd="0" presId="urn:microsoft.com/office/officeart/2005/8/layout/hList1"/>
    <dgm:cxn modelId="{FD099CE5-4187-47AE-BEEC-77A17616B219}" type="presParOf" srcId="{4E037C2D-2492-4E7B-AE18-C65FAB2F6D66}" destId="{90E69897-B463-4D43-98EE-AC31BE1481EC}" srcOrd="1" destOrd="0" presId="urn:microsoft.com/office/officeart/2005/8/layout/hList1"/>
    <dgm:cxn modelId="{5AA36702-D3BD-406C-A24E-AFC69C6DEDB5}" type="presParOf" srcId="{9772E787-A3C8-405A-A133-E3D3899E8FB3}" destId="{F4027E9D-1C45-4E6C-AFAD-A766747B37B3}" srcOrd="3" destOrd="0" presId="urn:microsoft.com/office/officeart/2005/8/layout/hList1"/>
    <dgm:cxn modelId="{F71A6380-89E0-48E5-B8C1-79FD63AFBCD9}" type="presParOf" srcId="{9772E787-A3C8-405A-A133-E3D3899E8FB3}" destId="{D546C6CC-B104-43F6-A3F1-9143C60CCD66}" srcOrd="4" destOrd="0" presId="urn:microsoft.com/office/officeart/2005/8/layout/hList1"/>
    <dgm:cxn modelId="{7F7BA40C-2F72-4D06-8005-EE7039F2E09E}" type="presParOf" srcId="{D546C6CC-B104-43F6-A3F1-9143C60CCD66}" destId="{7F54972C-BAEA-4321-B088-BBD085A72DF0}" srcOrd="0" destOrd="0" presId="urn:microsoft.com/office/officeart/2005/8/layout/hList1"/>
    <dgm:cxn modelId="{BCBE7D99-C6A0-486B-A9AE-83DCE01A0FC4}" type="presParOf" srcId="{D546C6CC-B104-43F6-A3F1-9143C60CCD66}" destId="{72AE96C4-5AD5-470F-AAA8-FBB4F68DBF74}" srcOrd="1" destOrd="0" presId="urn:microsoft.com/office/officeart/2005/8/layout/hList1"/>
    <dgm:cxn modelId="{1CC54E91-A8DF-4139-810A-BE4ED4801561}" type="presParOf" srcId="{9772E787-A3C8-405A-A133-E3D3899E8FB3}" destId="{0EE039B0-96BB-48A0-AE3C-B99B49EAB88D}" srcOrd="5" destOrd="0" presId="urn:microsoft.com/office/officeart/2005/8/layout/hList1"/>
    <dgm:cxn modelId="{4D8FAACE-6D12-488D-82C0-BB8AE2056963}" type="presParOf" srcId="{9772E787-A3C8-405A-A133-E3D3899E8FB3}" destId="{157E2DB8-AD1B-4F0D-BCE4-6DFC1B14470F}" srcOrd="6" destOrd="0" presId="urn:microsoft.com/office/officeart/2005/8/layout/hList1"/>
    <dgm:cxn modelId="{5287ACEE-3AFE-4F9E-B33E-83DA233D8F21}" type="presParOf" srcId="{157E2DB8-AD1B-4F0D-BCE4-6DFC1B14470F}" destId="{BCB40F36-DA0C-4F93-8EB5-254FD9EC9DA1}" srcOrd="0" destOrd="0" presId="urn:microsoft.com/office/officeart/2005/8/layout/hList1"/>
    <dgm:cxn modelId="{F5D5EBE8-67BD-4BCB-B491-0F23009A86AB}" type="presParOf" srcId="{157E2DB8-AD1B-4F0D-BCE4-6DFC1B14470F}" destId="{74833B4B-3E80-4F35-ADBB-DCE768D119F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E1E283C-1DE2-42F3-AAEB-C4600655A783}" type="doc">
      <dgm:prSet loTypeId="urn:microsoft.com/office/officeart/2005/8/layout/StepDownProcess" loCatId="process" qsTypeId="urn:microsoft.com/office/officeart/2005/8/quickstyle/simple1" qsCatId="simple" csTypeId="urn:microsoft.com/office/officeart/2005/8/colors/colorful5" csCatId="colorful" phldr="1"/>
      <dgm:spPr/>
      <dgm:t>
        <a:bodyPr/>
        <a:lstStyle/>
        <a:p>
          <a:endParaRPr lang="en-US"/>
        </a:p>
      </dgm:t>
    </dgm:pt>
    <dgm:pt modelId="{89B88666-FFE4-47D0-BCAD-362C8743EB60}">
      <dgm:prSet phldrT="[Text]" custT="1"/>
      <dgm:spPr/>
      <dgm:t>
        <a:bodyPr/>
        <a:lstStyle/>
        <a:p>
          <a:r>
            <a:rPr lang="en-US" sz="1100" dirty="0"/>
            <a:t>Prior to </a:t>
          </a:r>
          <a:r>
            <a:rPr lang="en-US" sz="1100" dirty="0" err="1"/>
            <a:t>AIChE</a:t>
          </a:r>
          <a:endParaRPr lang="en-US" sz="1100" dirty="0"/>
        </a:p>
      </dgm:t>
    </dgm:pt>
    <dgm:pt modelId="{C0B68A29-E1EF-4B8A-B88D-0754F2908114}" type="parTrans" cxnId="{EF72F307-A59B-4ED3-9299-BA63930D079F}">
      <dgm:prSet/>
      <dgm:spPr/>
      <dgm:t>
        <a:bodyPr/>
        <a:lstStyle/>
        <a:p>
          <a:endParaRPr lang="en-US" sz="1100"/>
        </a:p>
      </dgm:t>
    </dgm:pt>
    <dgm:pt modelId="{D09C5841-6FB0-4ABD-85DE-219398D78EDC}" type="sibTrans" cxnId="{EF72F307-A59B-4ED3-9299-BA63930D079F}">
      <dgm:prSet/>
      <dgm:spPr/>
      <dgm:t>
        <a:bodyPr/>
        <a:lstStyle/>
        <a:p>
          <a:endParaRPr lang="en-US" sz="1100"/>
        </a:p>
      </dgm:t>
    </dgm:pt>
    <dgm:pt modelId="{5D0D58D0-173A-4DFB-AAB0-C11566E74F0D}">
      <dgm:prSet phldrT="[Text]" custT="1"/>
      <dgm:spPr/>
      <dgm:t>
        <a:bodyPr/>
        <a:lstStyle/>
        <a:p>
          <a:r>
            <a:rPr lang="en-US" sz="1100" dirty="0"/>
            <a:t>Receipt of 300-400 applications</a:t>
          </a:r>
        </a:p>
      </dgm:t>
    </dgm:pt>
    <dgm:pt modelId="{B56848DE-7679-477C-92AF-5E89D67D0F67}" type="parTrans" cxnId="{F25B0454-C33E-456C-943D-B05B5F4B068D}">
      <dgm:prSet/>
      <dgm:spPr/>
      <dgm:t>
        <a:bodyPr/>
        <a:lstStyle/>
        <a:p>
          <a:endParaRPr lang="en-US" sz="1100"/>
        </a:p>
      </dgm:t>
    </dgm:pt>
    <dgm:pt modelId="{669E489D-E3C0-4547-8104-A79297BD23BB}" type="sibTrans" cxnId="{F25B0454-C33E-456C-943D-B05B5F4B068D}">
      <dgm:prSet/>
      <dgm:spPr/>
      <dgm:t>
        <a:bodyPr/>
        <a:lstStyle/>
        <a:p>
          <a:endParaRPr lang="en-US" sz="1100"/>
        </a:p>
      </dgm:t>
    </dgm:pt>
    <dgm:pt modelId="{68A1C9C3-7368-4974-94E7-C9355FBDEE0A}">
      <dgm:prSet phldrT="[Text]" custT="1"/>
      <dgm:spPr/>
      <dgm:t>
        <a:bodyPr/>
        <a:lstStyle/>
        <a:p>
          <a:r>
            <a:rPr lang="en-US" sz="1100" dirty="0"/>
            <a:t>Triage ~60% of applications</a:t>
          </a:r>
        </a:p>
      </dgm:t>
    </dgm:pt>
    <dgm:pt modelId="{6C563DFA-36C1-4190-AF75-41F49CE10063}" type="parTrans" cxnId="{109798A6-F223-4735-BE2C-95E32DBBD003}">
      <dgm:prSet/>
      <dgm:spPr/>
      <dgm:t>
        <a:bodyPr/>
        <a:lstStyle/>
        <a:p>
          <a:endParaRPr lang="en-US" sz="1100"/>
        </a:p>
      </dgm:t>
    </dgm:pt>
    <dgm:pt modelId="{27D5DC4F-0C8F-4BC0-95EF-CB51F5FCDA49}" type="sibTrans" cxnId="{109798A6-F223-4735-BE2C-95E32DBBD003}">
      <dgm:prSet/>
      <dgm:spPr/>
      <dgm:t>
        <a:bodyPr/>
        <a:lstStyle/>
        <a:p>
          <a:endParaRPr lang="en-US" sz="1100"/>
        </a:p>
      </dgm:t>
    </dgm:pt>
    <dgm:pt modelId="{E5819F49-F704-4E46-8451-C9511A48A025}">
      <dgm:prSet phldrT="[Text]" custT="1"/>
      <dgm:spPr/>
      <dgm:t>
        <a:bodyPr/>
        <a:lstStyle/>
        <a:p>
          <a:pPr>
            <a:buClr>
              <a:srgbClr val="000000"/>
            </a:buClr>
            <a:buFont typeface="Arial" panose="020B0604020202020204" pitchFamily="34" charset="0"/>
            <a:buChar char="•"/>
          </a:pPr>
          <a:r>
            <a:rPr lang="en" sz="1100" dirty="0"/>
            <a:t>Reasons for triage = critical error, not competitive, discriminatory diversity statement, teaching does not address teacing in chemical engineering, terrible research statement, research that will not fit into department (defintion of this varies year to year and on specific focus of the search)</a:t>
          </a:r>
          <a:endParaRPr lang="en-US" sz="1100" dirty="0"/>
        </a:p>
      </dgm:t>
    </dgm:pt>
    <dgm:pt modelId="{F8F360A1-1590-4057-AB74-11766543B354}" type="parTrans" cxnId="{0D6D2F5E-3ECF-4B94-850F-585DEBF24EBC}">
      <dgm:prSet/>
      <dgm:spPr/>
      <dgm:t>
        <a:bodyPr/>
        <a:lstStyle/>
        <a:p>
          <a:endParaRPr lang="en-US" sz="1100"/>
        </a:p>
      </dgm:t>
    </dgm:pt>
    <dgm:pt modelId="{E37105E4-6DFE-42F1-9CE7-9F3DC36BFA00}" type="sibTrans" cxnId="{0D6D2F5E-3ECF-4B94-850F-585DEBF24EBC}">
      <dgm:prSet/>
      <dgm:spPr/>
      <dgm:t>
        <a:bodyPr/>
        <a:lstStyle/>
        <a:p>
          <a:endParaRPr lang="en-US" sz="1100"/>
        </a:p>
      </dgm:t>
    </dgm:pt>
    <dgm:pt modelId="{6EE81B95-27BD-4468-8D3F-78382310A316}">
      <dgm:prSet phldrT="[Text]" custT="1"/>
      <dgm:spPr/>
      <dgm:t>
        <a:bodyPr/>
        <a:lstStyle/>
        <a:p>
          <a:r>
            <a:rPr lang="en-US" sz="1100" dirty="0"/>
            <a:t>Search committee review</a:t>
          </a:r>
        </a:p>
      </dgm:t>
    </dgm:pt>
    <dgm:pt modelId="{6C9B6944-7C4F-4988-BDD8-318301A42EDF}" type="parTrans" cxnId="{78A92936-3D0D-4AA0-B4B8-A441A93D63B3}">
      <dgm:prSet/>
      <dgm:spPr/>
      <dgm:t>
        <a:bodyPr/>
        <a:lstStyle/>
        <a:p>
          <a:endParaRPr lang="en-US" sz="1100"/>
        </a:p>
      </dgm:t>
    </dgm:pt>
    <dgm:pt modelId="{991512B3-CA51-48A2-9245-78AA3F67F426}" type="sibTrans" cxnId="{78A92936-3D0D-4AA0-B4B8-A441A93D63B3}">
      <dgm:prSet/>
      <dgm:spPr/>
      <dgm:t>
        <a:bodyPr/>
        <a:lstStyle/>
        <a:p>
          <a:endParaRPr lang="en-US" sz="1100"/>
        </a:p>
      </dgm:t>
    </dgm:pt>
    <dgm:pt modelId="{32370BED-7B45-4A41-9CAD-69AC482E554F}">
      <dgm:prSet phldrT="[Text]" custT="1"/>
      <dgm:spPr/>
      <dgm:t>
        <a:bodyPr/>
        <a:lstStyle/>
        <a:p>
          <a:pPr>
            <a:buClr>
              <a:srgbClr val="000000"/>
            </a:buClr>
            <a:buFont typeface="Arial" panose="020B0604020202020204" pitchFamily="34" charset="0"/>
            <a:buChar char="•"/>
          </a:pPr>
          <a:r>
            <a:rPr lang="en" sz="1100"/>
            <a:t>Remaining 40% of applicants get read by 2-3 search committee members and ranked</a:t>
          </a:r>
          <a:endParaRPr lang="en-US" sz="1100" dirty="0"/>
        </a:p>
      </dgm:t>
    </dgm:pt>
    <dgm:pt modelId="{D2293495-3C8C-467F-A03A-79FCFC4F294B}" type="parTrans" cxnId="{0C05E0A3-DF53-4629-87A3-CA0C4F20D646}">
      <dgm:prSet/>
      <dgm:spPr/>
      <dgm:t>
        <a:bodyPr/>
        <a:lstStyle/>
        <a:p>
          <a:endParaRPr lang="en-US" sz="1100"/>
        </a:p>
      </dgm:t>
    </dgm:pt>
    <dgm:pt modelId="{992556E9-FF8A-459B-8B34-555363B2C5E7}" type="sibTrans" cxnId="{0C05E0A3-DF53-4629-87A3-CA0C4F20D646}">
      <dgm:prSet/>
      <dgm:spPr/>
      <dgm:t>
        <a:bodyPr/>
        <a:lstStyle/>
        <a:p>
          <a:endParaRPr lang="en-US" sz="1100"/>
        </a:p>
      </dgm:t>
    </dgm:pt>
    <dgm:pt modelId="{8178FC52-9441-4892-AC83-BB299B3D8512}">
      <dgm:prSet phldrT="[Text]" custT="1"/>
      <dgm:spPr/>
      <dgm:t>
        <a:bodyPr/>
        <a:lstStyle/>
        <a:p>
          <a:pPr>
            <a:buClr>
              <a:srgbClr val="000000"/>
            </a:buClr>
            <a:buFont typeface="Arial" panose="020B0604020202020204" pitchFamily="34" charset="0"/>
            <a:buChar char="•"/>
          </a:pPr>
          <a:r>
            <a:rPr lang="en" sz="1100" dirty="0"/>
            <a:t>Reasons for identification as “hot application” = significant scholarly products, outstanding research statement in key area of interest for the department, other random reason ; exceptional teacing and diversity statements that provide tangilbe examples of proposed activities</a:t>
          </a:r>
          <a:endParaRPr lang="en-US" sz="1100" dirty="0"/>
        </a:p>
      </dgm:t>
    </dgm:pt>
    <dgm:pt modelId="{7D4AD57A-5346-4B3C-9773-7F188E56DB23}" type="parTrans" cxnId="{0489991C-8ABF-4FB2-91D0-D9A0009639AD}">
      <dgm:prSet/>
      <dgm:spPr/>
      <dgm:t>
        <a:bodyPr/>
        <a:lstStyle/>
        <a:p>
          <a:endParaRPr lang="en-US"/>
        </a:p>
      </dgm:t>
    </dgm:pt>
    <dgm:pt modelId="{F65DE88A-BB6F-48A8-B16A-0223BBDC8AE6}" type="sibTrans" cxnId="{0489991C-8ABF-4FB2-91D0-D9A0009639AD}">
      <dgm:prSet/>
      <dgm:spPr/>
      <dgm:t>
        <a:bodyPr/>
        <a:lstStyle/>
        <a:p>
          <a:endParaRPr lang="en-US"/>
        </a:p>
      </dgm:t>
    </dgm:pt>
    <dgm:pt modelId="{B1DF3BF4-E125-4BBA-9A7C-4F745190C9A7}">
      <dgm:prSet phldrT="[Text]" custT="1"/>
      <dgm:spPr/>
      <dgm:t>
        <a:bodyPr/>
        <a:lstStyle/>
        <a:p>
          <a:pPr>
            <a:buClr>
              <a:srgbClr val="000000"/>
            </a:buClr>
            <a:buFont typeface="Arial" panose="020B0604020202020204" pitchFamily="34" charset="0"/>
            <a:buChar char="•"/>
          </a:pPr>
          <a:r>
            <a:rPr lang="en" sz="1100"/>
            <a:t>Top 20-30 are short-listed</a:t>
          </a:r>
          <a:endParaRPr lang="en-US" sz="1100" dirty="0"/>
        </a:p>
      </dgm:t>
    </dgm:pt>
    <dgm:pt modelId="{6494AD6B-CE7C-455B-B77C-9CB8DD7C6FC8}" type="parTrans" cxnId="{16C27970-70D9-4B55-A26E-31963F895689}">
      <dgm:prSet/>
      <dgm:spPr/>
      <dgm:t>
        <a:bodyPr/>
        <a:lstStyle/>
        <a:p>
          <a:endParaRPr lang="en-US"/>
        </a:p>
      </dgm:t>
    </dgm:pt>
    <dgm:pt modelId="{ED53C0A0-A8B5-4E9C-8FA7-37C595B71367}" type="sibTrans" cxnId="{16C27970-70D9-4B55-A26E-31963F895689}">
      <dgm:prSet/>
      <dgm:spPr/>
      <dgm:t>
        <a:bodyPr/>
        <a:lstStyle/>
        <a:p>
          <a:endParaRPr lang="en-US"/>
        </a:p>
      </dgm:t>
    </dgm:pt>
    <dgm:pt modelId="{4C299134-2B16-419C-9D93-BDC2F6D46A14}">
      <dgm:prSet phldrT="[Text]" custT="1"/>
      <dgm:spPr/>
      <dgm:t>
        <a:bodyPr/>
        <a:lstStyle/>
        <a:p>
          <a:pPr>
            <a:buClr>
              <a:srgbClr val="000000"/>
            </a:buClr>
            <a:buFont typeface="Arial" panose="020B0604020202020204" pitchFamily="34" charset="0"/>
            <a:buChar char="•"/>
          </a:pPr>
          <a:r>
            <a:rPr lang="en" sz="1100" dirty="0"/>
            <a:t>In most ChemE depts this means the letters of recommendation will be requested (not universal, but a majority of cases) </a:t>
          </a:r>
          <a:endParaRPr lang="en-US" sz="1100" dirty="0"/>
        </a:p>
      </dgm:t>
    </dgm:pt>
    <dgm:pt modelId="{48CB7617-B2D2-450A-BE8B-7DD55C6000EA}" type="parTrans" cxnId="{28470E1F-F836-4AA6-9691-E1BDFDD68F40}">
      <dgm:prSet/>
      <dgm:spPr/>
      <dgm:t>
        <a:bodyPr/>
        <a:lstStyle/>
        <a:p>
          <a:endParaRPr lang="en-US"/>
        </a:p>
      </dgm:t>
    </dgm:pt>
    <dgm:pt modelId="{495679DA-5184-447A-A08F-B61ACBD4A075}" type="sibTrans" cxnId="{28470E1F-F836-4AA6-9691-E1BDFDD68F40}">
      <dgm:prSet/>
      <dgm:spPr/>
      <dgm:t>
        <a:bodyPr/>
        <a:lstStyle/>
        <a:p>
          <a:endParaRPr lang="en-US"/>
        </a:p>
      </dgm:t>
    </dgm:pt>
    <dgm:pt modelId="{44E544B1-FBB4-4363-8EB6-085976408AA5}">
      <dgm:prSet phldrT="[Text]" custT="1"/>
      <dgm:spPr/>
      <dgm:t>
        <a:bodyPr/>
        <a:lstStyle/>
        <a:p>
          <a:pPr>
            <a:buClr>
              <a:srgbClr val="000000"/>
            </a:buClr>
            <a:buFont typeface="Arial" panose="020B0604020202020204" pitchFamily="34" charset="0"/>
            <a:buChar char="•"/>
          </a:pPr>
          <a:r>
            <a:rPr lang="en-US" sz="1100" dirty="0"/>
            <a:t>Top 4-6 invited for on-campus interviews</a:t>
          </a:r>
        </a:p>
      </dgm:t>
    </dgm:pt>
    <dgm:pt modelId="{8B83739A-923C-4D18-9F19-2EB3E7931E67}" type="parTrans" cxnId="{6DC22939-AFB1-4967-9FA3-468FC17B0521}">
      <dgm:prSet/>
      <dgm:spPr/>
      <dgm:t>
        <a:bodyPr/>
        <a:lstStyle/>
        <a:p>
          <a:endParaRPr lang="en-US"/>
        </a:p>
      </dgm:t>
    </dgm:pt>
    <dgm:pt modelId="{0E1633D1-78C2-4490-81C5-A156D85095D0}" type="sibTrans" cxnId="{6DC22939-AFB1-4967-9FA3-468FC17B0521}">
      <dgm:prSet/>
      <dgm:spPr/>
      <dgm:t>
        <a:bodyPr/>
        <a:lstStyle/>
        <a:p>
          <a:endParaRPr lang="en-US"/>
        </a:p>
      </dgm:t>
    </dgm:pt>
    <dgm:pt modelId="{D38B4F96-BC56-49FB-8B76-120DE4FE18A2}">
      <dgm:prSet phldrT="[Text]" custT="1"/>
      <dgm:spPr/>
      <dgm:t>
        <a:bodyPr/>
        <a:lstStyle/>
        <a:p>
          <a:pPr>
            <a:buClr>
              <a:srgbClr val="000000"/>
            </a:buClr>
            <a:buFont typeface="Arial" panose="020B0604020202020204" pitchFamily="34" charset="0"/>
            <a:buChar char="•"/>
          </a:pPr>
          <a:r>
            <a:rPr lang="en-US" sz="1100" dirty="0"/>
            <a:t>Skype calls with top 10</a:t>
          </a:r>
        </a:p>
      </dgm:t>
    </dgm:pt>
    <dgm:pt modelId="{84E5ED03-0F79-4221-A7BB-9BA2F9907E9A}" type="parTrans" cxnId="{AD53A509-7CDE-40C0-8F48-92669E33CD5F}">
      <dgm:prSet/>
      <dgm:spPr/>
      <dgm:t>
        <a:bodyPr/>
        <a:lstStyle/>
        <a:p>
          <a:endParaRPr lang="en-US"/>
        </a:p>
      </dgm:t>
    </dgm:pt>
    <dgm:pt modelId="{3D0EC3AE-6D17-4D9F-A1BB-5816AA0FE140}" type="sibTrans" cxnId="{AD53A509-7CDE-40C0-8F48-92669E33CD5F}">
      <dgm:prSet/>
      <dgm:spPr/>
      <dgm:t>
        <a:bodyPr/>
        <a:lstStyle/>
        <a:p>
          <a:endParaRPr lang="en-US"/>
        </a:p>
      </dgm:t>
    </dgm:pt>
    <dgm:pt modelId="{FA0DA41C-57AA-47BE-B93F-49B598834B60}" type="pres">
      <dgm:prSet presAssocID="{CE1E283C-1DE2-42F3-AAEB-C4600655A783}" presName="rootnode" presStyleCnt="0">
        <dgm:presLayoutVars>
          <dgm:chMax/>
          <dgm:chPref/>
          <dgm:dir/>
          <dgm:animLvl val="lvl"/>
        </dgm:presLayoutVars>
      </dgm:prSet>
      <dgm:spPr/>
    </dgm:pt>
    <dgm:pt modelId="{971C093F-1D34-4F83-890C-AF5CF0C1CBF2}" type="pres">
      <dgm:prSet presAssocID="{89B88666-FFE4-47D0-BCAD-362C8743EB60}" presName="composite" presStyleCnt="0"/>
      <dgm:spPr/>
    </dgm:pt>
    <dgm:pt modelId="{1745E175-88CF-4CEE-9D4A-CB74CEDBB8F3}" type="pres">
      <dgm:prSet presAssocID="{89B88666-FFE4-47D0-BCAD-362C8743EB60}" presName="bentUpArrow1" presStyleLbl="alignImgPlace1" presStyleIdx="0" presStyleCnt="5"/>
      <dgm:spPr/>
    </dgm:pt>
    <dgm:pt modelId="{306183EB-DAEC-4AE2-890E-8CFCAE426277}" type="pres">
      <dgm:prSet presAssocID="{89B88666-FFE4-47D0-BCAD-362C8743EB60}" presName="ParentText" presStyleLbl="node1" presStyleIdx="0" presStyleCnt="6">
        <dgm:presLayoutVars>
          <dgm:chMax val="1"/>
          <dgm:chPref val="1"/>
          <dgm:bulletEnabled val="1"/>
        </dgm:presLayoutVars>
      </dgm:prSet>
      <dgm:spPr/>
    </dgm:pt>
    <dgm:pt modelId="{4FB7F44B-5290-495C-8B38-02EA3B53987C}" type="pres">
      <dgm:prSet presAssocID="{89B88666-FFE4-47D0-BCAD-362C8743EB60}" presName="ChildText" presStyleLbl="revTx" presStyleIdx="0" presStyleCnt="5" custScaleX="162312" custLinFactNeighborX="26039">
        <dgm:presLayoutVars>
          <dgm:chMax val="0"/>
          <dgm:chPref val="0"/>
          <dgm:bulletEnabled val="1"/>
        </dgm:presLayoutVars>
      </dgm:prSet>
      <dgm:spPr/>
    </dgm:pt>
    <dgm:pt modelId="{4978E8A2-0326-41CD-B260-2801E004A1F4}" type="pres">
      <dgm:prSet presAssocID="{D09C5841-6FB0-4ABD-85DE-219398D78EDC}" presName="sibTrans" presStyleCnt="0"/>
      <dgm:spPr/>
    </dgm:pt>
    <dgm:pt modelId="{79D37C2D-2B77-42C9-9180-F2DD51D86F7F}" type="pres">
      <dgm:prSet presAssocID="{68A1C9C3-7368-4974-94E7-C9355FBDEE0A}" presName="composite" presStyleCnt="0"/>
      <dgm:spPr/>
    </dgm:pt>
    <dgm:pt modelId="{0A68CAB5-478D-4001-9D83-9F6BB4A3F165}" type="pres">
      <dgm:prSet presAssocID="{68A1C9C3-7368-4974-94E7-C9355FBDEE0A}" presName="bentUpArrow1" presStyleLbl="alignImgPlace1" presStyleIdx="1" presStyleCnt="5" custLinFactX="-18536" custLinFactNeighborX="-100000" custLinFactNeighborY="-2177"/>
      <dgm:spPr/>
    </dgm:pt>
    <dgm:pt modelId="{306653A6-363F-4CCA-ADB4-EF62950F0746}" type="pres">
      <dgm:prSet presAssocID="{68A1C9C3-7368-4974-94E7-C9355FBDEE0A}" presName="ParentText" presStyleLbl="node1" presStyleIdx="1" presStyleCnt="6" custLinFactNeighborX="-80164" custLinFactNeighborY="-1847">
        <dgm:presLayoutVars>
          <dgm:chMax val="1"/>
          <dgm:chPref val="1"/>
          <dgm:bulletEnabled val="1"/>
        </dgm:presLayoutVars>
      </dgm:prSet>
      <dgm:spPr/>
    </dgm:pt>
    <dgm:pt modelId="{F5DB4557-C6BD-46AD-90A9-E8CD69690145}" type="pres">
      <dgm:prSet presAssocID="{68A1C9C3-7368-4974-94E7-C9355FBDEE0A}" presName="ChildText" presStyleLbl="revTx" presStyleIdx="1" presStyleCnt="5" custScaleX="580519" custScaleY="201089" custLinFactX="37403" custLinFactNeighborX="100000" custLinFactNeighborY="-28887">
        <dgm:presLayoutVars>
          <dgm:chMax val="0"/>
          <dgm:chPref val="0"/>
          <dgm:bulletEnabled val="1"/>
        </dgm:presLayoutVars>
      </dgm:prSet>
      <dgm:spPr/>
    </dgm:pt>
    <dgm:pt modelId="{F1025E2B-9E99-4292-9F55-F9924EC42FF4}" type="pres">
      <dgm:prSet presAssocID="{27D5DC4F-0C8F-4BC0-95EF-CB51F5FCDA49}" presName="sibTrans" presStyleCnt="0"/>
      <dgm:spPr/>
    </dgm:pt>
    <dgm:pt modelId="{7607B536-646C-4215-A8A0-93C77AB44E10}" type="pres">
      <dgm:prSet presAssocID="{6EE81B95-27BD-4468-8D3F-78382310A316}" presName="composite" presStyleCnt="0"/>
      <dgm:spPr/>
    </dgm:pt>
    <dgm:pt modelId="{E367A87A-BD76-4B92-A5BE-1CAC2B04A77D}" type="pres">
      <dgm:prSet presAssocID="{6EE81B95-27BD-4468-8D3F-78382310A316}" presName="bentUpArrow1" presStyleLbl="alignImgPlace1" presStyleIdx="2" presStyleCnt="5"/>
      <dgm:spPr/>
    </dgm:pt>
    <dgm:pt modelId="{109D1A3E-7200-4F99-BB6A-C04819A11B86}" type="pres">
      <dgm:prSet presAssocID="{6EE81B95-27BD-4468-8D3F-78382310A316}" presName="ParentText" presStyleLbl="node1" presStyleIdx="2" presStyleCnt="6">
        <dgm:presLayoutVars>
          <dgm:chMax val="1"/>
          <dgm:chPref val="1"/>
          <dgm:bulletEnabled val="1"/>
        </dgm:presLayoutVars>
      </dgm:prSet>
      <dgm:spPr/>
    </dgm:pt>
    <dgm:pt modelId="{DF12AEB4-1223-4017-B172-7D054C27D23C}" type="pres">
      <dgm:prSet presAssocID="{6EE81B95-27BD-4468-8D3F-78382310A316}" presName="ChildText" presStyleLbl="revTx" presStyleIdx="2" presStyleCnt="5" custScaleX="246812" custLinFactNeighborX="76663" custLinFactNeighborY="3951">
        <dgm:presLayoutVars>
          <dgm:chMax val="0"/>
          <dgm:chPref val="0"/>
          <dgm:bulletEnabled val="1"/>
        </dgm:presLayoutVars>
      </dgm:prSet>
      <dgm:spPr/>
    </dgm:pt>
    <dgm:pt modelId="{67D57F51-B465-4461-86E6-890150DC6601}" type="pres">
      <dgm:prSet presAssocID="{991512B3-CA51-48A2-9245-78AA3F67F426}" presName="sibTrans" presStyleCnt="0"/>
      <dgm:spPr/>
    </dgm:pt>
    <dgm:pt modelId="{82F91FB7-4E68-4B15-B1D6-85CD5D523787}" type="pres">
      <dgm:prSet presAssocID="{B1DF3BF4-E125-4BBA-9A7C-4F745190C9A7}" presName="composite" presStyleCnt="0"/>
      <dgm:spPr/>
    </dgm:pt>
    <dgm:pt modelId="{2135C3ED-90AD-42C8-84DE-AE0CF27CD76C}" type="pres">
      <dgm:prSet presAssocID="{B1DF3BF4-E125-4BBA-9A7C-4F745190C9A7}" presName="bentUpArrow1" presStyleLbl="alignImgPlace1" presStyleIdx="3" presStyleCnt="5"/>
      <dgm:spPr/>
    </dgm:pt>
    <dgm:pt modelId="{98631A42-527F-415A-8906-4C7A0D30F1A0}" type="pres">
      <dgm:prSet presAssocID="{B1DF3BF4-E125-4BBA-9A7C-4F745190C9A7}" presName="ParentText" presStyleLbl="node1" presStyleIdx="3" presStyleCnt="6">
        <dgm:presLayoutVars>
          <dgm:chMax val="1"/>
          <dgm:chPref val="1"/>
          <dgm:bulletEnabled val="1"/>
        </dgm:presLayoutVars>
      </dgm:prSet>
      <dgm:spPr/>
    </dgm:pt>
    <dgm:pt modelId="{21563D4C-4A02-4390-9836-F4D56593E09D}" type="pres">
      <dgm:prSet presAssocID="{B1DF3BF4-E125-4BBA-9A7C-4F745190C9A7}" presName="ChildText" presStyleLbl="revTx" presStyleIdx="3" presStyleCnt="5" custScaleX="295890" custLinFactX="749" custLinFactNeighborX="100000" custLinFactNeighborY="-948">
        <dgm:presLayoutVars>
          <dgm:chMax val="0"/>
          <dgm:chPref val="0"/>
          <dgm:bulletEnabled val="1"/>
        </dgm:presLayoutVars>
      </dgm:prSet>
      <dgm:spPr/>
    </dgm:pt>
    <dgm:pt modelId="{119BC3CD-E6AB-4B45-81AF-0F67330EE15B}" type="pres">
      <dgm:prSet presAssocID="{ED53C0A0-A8B5-4E9C-8FA7-37C595B71367}" presName="sibTrans" presStyleCnt="0"/>
      <dgm:spPr/>
    </dgm:pt>
    <dgm:pt modelId="{1C6676B4-B6BD-4BDB-A822-8089B911F94E}" type="pres">
      <dgm:prSet presAssocID="{D38B4F96-BC56-49FB-8B76-120DE4FE18A2}" presName="composite" presStyleCnt="0"/>
      <dgm:spPr/>
    </dgm:pt>
    <dgm:pt modelId="{58CE52BB-7B54-45BF-96F4-BBCFBA11EA02}" type="pres">
      <dgm:prSet presAssocID="{D38B4F96-BC56-49FB-8B76-120DE4FE18A2}" presName="bentUpArrow1" presStyleLbl="alignImgPlace1" presStyleIdx="4" presStyleCnt="5"/>
      <dgm:spPr/>
    </dgm:pt>
    <dgm:pt modelId="{1BCB6FB5-5214-4A3B-AF8A-0DF13FB66B02}" type="pres">
      <dgm:prSet presAssocID="{D38B4F96-BC56-49FB-8B76-120DE4FE18A2}" presName="ParentText" presStyleLbl="node1" presStyleIdx="4" presStyleCnt="6">
        <dgm:presLayoutVars>
          <dgm:chMax val="1"/>
          <dgm:chPref val="1"/>
          <dgm:bulletEnabled val="1"/>
        </dgm:presLayoutVars>
      </dgm:prSet>
      <dgm:spPr/>
    </dgm:pt>
    <dgm:pt modelId="{2AE48C7D-DD33-42A9-96DE-C0644E487C8B}" type="pres">
      <dgm:prSet presAssocID="{D38B4F96-BC56-49FB-8B76-120DE4FE18A2}" presName="ChildText" presStyleLbl="revTx" presStyleIdx="4" presStyleCnt="5">
        <dgm:presLayoutVars>
          <dgm:chMax val="0"/>
          <dgm:chPref val="0"/>
          <dgm:bulletEnabled val="1"/>
        </dgm:presLayoutVars>
      </dgm:prSet>
      <dgm:spPr/>
    </dgm:pt>
    <dgm:pt modelId="{0D382617-E4DA-43FE-8F70-8B15E0C49301}" type="pres">
      <dgm:prSet presAssocID="{3D0EC3AE-6D17-4D9F-A1BB-5816AA0FE140}" presName="sibTrans" presStyleCnt="0"/>
      <dgm:spPr/>
    </dgm:pt>
    <dgm:pt modelId="{7A563C14-E784-4F65-BF36-BFCC661B1DC7}" type="pres">
      <dgm:prSet presAssocID="{44E544B1-FBB4-4363-8EB6-085976408AA5}" presName="composite" presStyleCnt="0"/>
      <dgm:spPr/>
    </dgm:pt>
    <dgm:pt modelId="{3BE41BF9-056B-4934-A3FD-FC4460C06B92}" type="pres">
      <dgm:prSet presAssocID="{44E544B1-FBB4-4363-8EB6-085976408AA5}" presName="ParentText" presStyleLbl="node1" presStyleIdx="5" presStyleCnt="6">
        <dgm:presLayoutVars>
          <dgm:chMax val="1"/>
          <dgm:chPref val="1"/>
          <dgm:bulletEnabled val="1"/>
        </dgm:presLayoutVars>
      </dgm:prSet>
      <dgm:spPr/>
    </dgm:pt>
  </dgm:ptLst>
  <dgm:cxnLst>
    <dgm:cxn modelId="{EF72F307-A59B-4ED3-9299-BA63930D079F}" srcId="{CE1E283C-1DE2-42F3-AAEB-C4600655A783}" destId="{89B88666-FFE4-47D0-BCAD-362C8743EB60}" srcOrd="0" destOrd="0" parTransId="{C0B68A29-E1EF-4B8A-B88D-0754F2908114}" sibTransId="{D09C5841-6FB0-4ABD-85DE-219398D78EDC}"/>
    <dgm:cxn modelId="{AD53A509-7CDE-40C0-8F48-92669E33CD5F}" srcId="{CE1E283C-1DE2-42F3-AAEB-C4600655A783}" destId="{D38B4F96-BC56-49FB-8B76-120DE4FE18A2}" srcOrd="4" destOrd="0" parTransId="{84E5ED03-0F79-4221-A7BB-9BA2F9907E9A}" sibTransId="{3D0EC3AE-6D17-4D9F-A1BB-5816AA0FE140}"/>
    <dgm:cxn modelId="{644FBD0E-A6B6-43F3-9720-0DCDA29EBFAE}" type="presOf" srcId="{68A1C9C3-7368-4974-94E7-C9355FBDEE0A}" destId="{306653A6-363F-4CCA-ADB4-EF62950F0746}" srcOrd="0" destOrd="0" presId="urn:microsoft.com/office/officeart/2005/8/layout/StepDownProcess"/>
    <dgm:cxn modelId="{0489991C-8ABF-4FB2-91D0-D9A0009639AD}" srcId="{68A1C9C3-7368-4974-94E7-C9355FBDEE0A}" destId="{8178FC52-9441-4892-AC83-BB299B3D8512}" srcOrd="1" destOrd="0" parTransId="{7D4AD57A-5346-4B3C-9773-7F188E56DB23}" sibTransId="{F65DE88A-BB6F-48A8-B16A-0223BBDC8AE6}"/>
    <dgm:cxn modelId="{28470E1F-F836-4AA6-9691-E1BDFDD68F40}" srcId="{B1DF3BF4-E125-4BBA-9A7C-4F745190C9A7}" destId="{4C299134-2B16-419C-9D93-BDC2F6D46A14}" srcOrd="0" destOrd="0" parTransId="{48CB7617-B2D2-450A-BE8B-7DD55C6000EA}" sibTransId="{495679DA-5184-447A-A08F-B61ACBD4A075}"/>
    <dgm:cxn modelId="{DBD0F222-7364-41E8-AA6C-0901171B5A5C}" type="presOf" srcId="{8178FC52-9441-4892-AC83-BB299B3D8512}" destId="{F5DB4557-C6BD-46AD-90A9-E8CD69690145}" srcOrd="0" destOrd="1" presId="urn:microsoft.com/office/officeart/2005/8/layout/StepDownProcess"/>
    <dgm:cxn modelId="{CFACFD30-460F-4658-B2BF-43683588572D}" type="presOf" srcId="{5D0D58D0-173A-4DFB-AAB0-C11566E74F0D}" destId="{4FB7F44B-5290-495C-8B38-02EA3B53987C}" srcOrd="0" destOrd="0" presId="urn:microsoft.com/office/officeart/2005/8/layout/StepDownProcess"/>
    <dgm:cxn modelId="{78A92936-3D0D-4AA0-B4B8-A441A93D63B3}" srcId="{CE1E283C-1DE2-42F3-AAEB-C4600655A783}" destId="{6EE81B95-27BD-4468-8D3F-78382310A316}" srcOrd="2" destOrd="0" parTransId="{6C9B6944-7C4F-4988-BDD8-318301A42EDF}" sibTransId="{991512B3-CA51-48A2-9245-78AA3F67F426}"/>
    <dgm:cxn modelId="{6DC22939-AFB1-4967-9FA3-468FC17B0521}" srcId="{CE1E283C-1DE2-42F3-AAEB-C4600655A783}" destId="{44E544B1-FBB4-4363-8EB6-085976408AA5}" srcOrd="5" destOrd="0" parTransId="{8B83739A-923C-4D18-9F19-2EB3E7931E67}" sibTransId="{0E1633D1-78C2-4490-81C5-A156D85095D0}"/>
    <dgm:cxn modelId="{1B0F393C-9B65-4BEA-A99B-09A58FB3DAFC}" type="presOf" srcId="{D38B4F96-BC56-49FB-8B76-120DE4FE18A2}" destId="{1BCB6FB5-5214-4A3B-AF8A-0DF13FB66B02}" srcOrd="0" destOrd="0" presId="urn:microsoft.com/office/officeart/2005/8/layout/StepDownProcess"/>
    <dgm:cxn modelId="{48723F3C-0892-4A6A-9AB9-65825FCDC295}" type="presOf" srcId="{E5819F49-F704-4E46-8451-C9511A48A025}" destId="{F5DB4557-C6BD-46AD-90A9-E8CD69690145}" srcOrd="0" destOrd="0" presId="urn:microsoft.com/office/officeart/2005/8/layout/StepDownProcess"/>
    <dgm:cxn modelId="{BE7C875D-EB17-4A1A-A904-AB77BA1AE8F0}" type="presOf" srcId="{89B88666-FFE4-47D0-BCAD-362C8743EB60}" destId="{306183EB-DAEC-4AE2-890E-8CFCAE426277}" srcOrd="0" destOrd="0" presId="urn:microsoft.com/office/officeart/2005/8/layout/StepDownProcess"/>
    <dgm:cxn modelId="{0D6D2F5E-3ECF-4B94-850F-585DEBF24EBC}" srcId="{68A1C9C3-7368-4974-94E7-C9355FBDEE0A}" destId="{E5819F49-F704-4E46-8451-C9511A48A025}" srcOrd="0" destOrd="0" parTransId="{F8F360A1-1590-4057-AB74-11766543B354}" sibTransId="{E37105E4-6DFE-42F1-9CE7-9F3DC36BFA00}"/>
    <dgm:cxn modelId="{A62B305F-B380-4BA0-9CD8-88A2966B1856}" type="presOf" srcId="{44E544B1-FBB4-4363-8EB6-085976408AA5}" destId="{3BE41BF9-056B-4934-A3FD-FC4460C06B92}" srcOrd="0" destOrd="0" presId="urn:microsoft.com/office/officeart/2005/8/layout/StepDownProcess"/>
    <dgm:cxn modelId="{281BE06D-B058-4FED-99B2-19F20555A1B5}" type="presOf" srcId="{6EE81B95-27BD-4468-8D3F-78382310A316}" destId="{109D1A3E-7200-4F99-BB6A-C04819A11B86}" srcOrd="0" destOrd="0" presId="urn:microsoft.com/office/officeart/2005/8/layout/StepDownProcess"/>
    <dgm:cxn modelId="{16C27970-70D9-4B55-A26E-31963F895689}" srcId="{CE1E283C-1DE2-42F3-AAEB-C4600655A783}" destId="{B1DF3BF4-E125-4BBA-9A7C-4F745190C9A7}" srcOrd="3" destOrd="0" parTransId="{6494AD6B-CE7C-455B-B77C-9CB8DD7C6FC8}" sibTransId="{ED53C0A0-A8B5-4E9C-8FA7-37C595B71367}"/>
    <dgm:cxn modelId="{F25B0454-C33E-456C-943D-B05B5F4B068D}" srcId="{89B88666-FFE4-47D0-BCAD-362C8743EB60}" destId="{5D0D58D0-173A-4DFB-AAB0-C11566E74F0D}" srcOrd="0" destOrd="0" parTransId="{B56848DE-7679-477C-92AF-5E89D67D0F67}" sibTransId="{669E489D-E3C0-4547-8104-A79297BD23BB}"/>
    <dgm:cxn modelId="{1927167F-E8A7-4A5F-99F4-D3B1F6013A41}" type="presOf" srcId="{B1DF3BF4-E125-4BBA-9A7C-4F745190C9A7}" destId="{98631A42-527F-415A-8906-4C7A0D30F1A0}" srcOrd="0" destOrd="0" presId="urn:microsoft.com/office/officeart/2005/8/layout/StepDownProcess"/>
    <dgm:cxn modelId="{72831190-4C82-49A8-AA03-9D73CBE9B479}" type="presOf" srcId="{CE1E283C-1DE2-42F3-AAEB-C4600655A783}" destId="{FA0DA41C-57AA-47BE-B93F-49B598834B60}" srcOrd="0" destOrd="0" presId="urn:microsoft.com/office/officeart/2005/8/layout/StepDownProcess"/>
    <dgm:cxn modelId="{7ECD2490-5D0A-4D0A-94EB-87409036D0C5}" type="presOf" srcId="{4C299134-2B16-419C-9D93-BDC2F6D46A14}" destId="{21563D4C-4A02-4390-9836-F4D56593E09D}" srcOrd="0" destOrd="0" presId="urn:microsoft.com/office/officeart/2005/8/layout/StepDownProcess"/>
    <dgm:cxn modelId="{0C05E0A3-DF53-4629-87A3-CA0C4F20D646}" srcId="{6EE81B95-27BD-4468-8D3F-78382310A316}" destId="{32370BED-7B45-4A41-9CAD-69AC482E554F}" srcOrd="0" destOrd="0" parTransId="{D2293495-3C8C-467F-A03A-79FCFC4F294B}" sibTransId="{992556E9-FF8A-459B-8B34-555363B2C5E7}"/>
    <dgm:cxn modelId="{109798A6-F223-4735-BE2C-95E32DBBD003}" srcId="{CE1E283C-1DE2-42F3-AAEB-C4600655A783}" destId="{68A1C9C3-7368-4974-94E7-C9355FBDEE0A}" srcOrd="1" destOrd="0" parTransId="{6C563DFA-36C1-4190-AF75-41F49CE10063}" sibTransId="{27D5DC4F-0C8F-4BC0-95EF-CB51F5FCDA49}"/>
    <dgm:cxn modelId="{CE3AD5F0-F3B1-48C1-B874-C588BE0C89F3}" type="presOf" srcId="{32370BED-7B45-4A41-9CAD-69AC482E554F}" destId="{DF12AEB4-1223-4017-B172-7D054C27D23C}" srcOrd="0" destOrd="0" presId="urn:microsoft.com/office/officeart/2005/8/layout/StepDownProcess"/>
    <dgm:cxn modelId="{2CDF77BC-33A2-4F6F-ABE3-BDCF71053677}" type="presParOf" srcId="{FA0DA41C-57AA-47BE-B93F-49B598834B60}" destId="{971C093F-1D34-4F83-890C-AF5CF0C1CBF2}" srcOrd="0" destOrd="0" presId="urn:microsoft.com/office/officeart/2005/8/layout/StepDownProcess"/>
    <dgm:cxn modelId="{EBD71ED9-9362-45C6-A107-91E7C69B8AD4}" type="presParOf" srcId="{971C093F-1D34-4F83-890C-AF5CF0C1CBF2}" destId="{1745E175-88CF-4CEE-9D4A-CB74CEDBB8F3}" srcOrd="0" destOrd="0" presId="urn:microsoft.com/office/officeart/2005/8/layout/StepDownProcess"/>
    <dgm:cxn modelId="{0B5E0B0C-356A-4911-85E6-1D98D5A70A05}" type="presParOf" srcId="{971C093F-1D34-4F83-890C-AF5CF0C1CBF2}" destId="{306183EB-DAEC-4AE2-890E-8CFCAE426277}" srcOrd="1" destOrd="0" presId="urn:microsoft.com/office/officeart/2005/8/layout/StepDownProcess"/>
    <dgm:cxn modelId="{E73436F2-3B02-4180-B9D1-89726D9E557B}" type="presParOf" srcId="{971C093F-1D34-4F83-890C-AF5CF0C1CBF2}" destId="{4FB7F44B-5290-495C-8B38-02EA3B53987C}" srcOrd="2" destOrd="0" presId="urn:microsoft.com/office/officeart/2005/8/layout/StepDownProcess"/>
    <dgm:cxn modelId="{AF67FEED-2747-45F3-8331-092912CE27A3}" type="presParOf" srcId="{FA0DA41C-57AA-47BE-B93F-49B598834B60}" destId="{4978E8A2-0326-41CD-B260-2801E004A1F4}" srcOrd="1" destOrd="0" presId="urn:microsoft.com/office/officeart/2005/8/layout/StepDownProcess"/>
    <dgm:cxn modelId="{B7B9899E-9BB3-4C7B-9FE5-6EC1E83BB416}" type="presParOf" srcId="{FA0DA41C-57AA-47BE-B93F-49B598834B60}" destId="{79D37C2D-2B77-42C9-9180-F2DD51D86F7F}" srcOrd="2" destOrd="0" presId="urn:microsoft.com/office/officeart/2005/8/layout/StepDownProcess"/>
    <dgm:cxn modelId="{CF953E69-4D9C-4B54-B588-39442AFFAA55}" type="presParOf" srcId="{79D37C2D-2B77-42C9-9180-F2DD51D86F7F}" destId="{0A68CAB5-478D-4001-9D83-9F6BB4A3F165}" srcOrd="0" destOrd="0" presId="urn:microsoft.com/office/officeart/2005/8/layout/StepDownProcess"/>
    <dgm:cxn modelId="{B5D3F199-B257-4B17-98B7-9FF56562C17D}" type="presParOf" srcId="{79D37C2D-2B77-42C9-9180-F2DD51D86F7F}" destId="{306653A6-363F-4CCA-ADB4-EF62950F0746}" srcOrd="1" destOrd="0" presId="urn:microsoft.com/office/officeart/2005/8/layout/StepDownProcess"/>
    <dgm:cxn modelId="{0B8913FF-2802-4C96-9099-70050ACF8700}" type="presParOf" srcId="{79D37C2D-2B77-42C9-9180-F2DD51D86F7F}" destId="{F5DB4557-C6BD-46AD-90A9-E8CD69690145}" srcOrd="2" destOrd="0" presId="urn:microsoft.com/office/officeart/2005/8/layout/StepDownProcess"/>
    <dgm:cxn modelId="{0BD3394C-3AC6-425E-9B67-3319DE7AF607}" type="presParOf" srcId="{FA0DA41C-57AA-47BE-B93F-49B598834B60}" destId="{F1025E2B-9E99-4292-9F55-F9924EC42FF4}" srcOrd="3" destOrd="0" presId="urn:microsoft.com/office/officeart/2005/8/layout/StepDownProcess"/>
    <dgm:cxn modelId="{27D5885D-FB8C-4E64-8164-100E9F5972CD}" type="presParOf" srcId="{FA0DA41C-57AA-47BE-B93F-49B598834B60}" destId="{7607B536-646C-4215-A8A0-93C77AB44E10}" srcOrd="4" destOrd="0" presId="urn:microsoft.com/office/officeart/2005/8/layout/StepDownProcess"/>
    <dgm:cxn modelId="{436868F7-55BE-4EF5-A93B-CCD5420A9310}" type="presParOf" srcId="{7607B536-646C-4215-A8A0-93C77AB44E10}" destId="{E367A87A-BD76-4B92-A5BE-1CAC2B04A77D}" srcOrd="0" destOrd="0" presId="urn:microsoft.com/office/officeart/2005/8/layout/StepDownProcess"/>
    <dgm:cxn modelId="{4DBBC7D9-6FEE-4104-92AE-AC5D1A065F2A}" type="presParOf" srcId="{7607B536-646C-4215-A8A0-93C77AB44E10}" destId="{109D1A3E-7200-4F99-BB6A-C04819A11B86}" srcOrd="1" destOrd="0" presId="urn:microsoft.com/office/officeart/2005/8/layout/StepDownProcess"/>
    <dgm:cxn modelId="{D6B8774B-6F81-45D1-A2E1-495E9836FAD3}" type="presParOf" srcId="{7607B536-646C-4215-A8A0-93C77AB44E10}" destId="{DF12AEB4-1223-4017-B172-7D054C27D23C}" srcOrd="2" destOrd="0" presId="urn:microsoft.com/office/officeart/2005/8/layout/StepDownProcess"/>
    <dgm:cxn modelId="{4F94B9FF-1FD1-43AA-A2D4-1FD6C07D2EA7}" type="presParOf" srcId="{FA0DA41C-57AA-47BE-B93F-49B598834B60}" destId="{67D57F51-B465-4461-86E6-890150DC6601}" srcOrd="5" destOrd="0" presId="urn:microsoft.com/office/officeart/2005/8/layout/StepDownProcess"/>
    <dgm:cxn modelId="{41ECFEE4-D9FA-44FE-9C8A-2BD76783E637}" type="presParOf" srcId="{FA0DA41C-57AA-47BE-B93F-49B598834B60}" destId="{82F91FB7-4E68-4B15-B1D6-85CD5D523787}" srcOrd="6" destOrd="0" presId="urn:microsoft.com/office/officeart/2005/8/layout/StepDownProcess"/>
    <dgm:cxn modelId="{96EB30A6-4879-4FE2-8CEA-7BCD7B1FE9E2}" type="presParOf" srcId="{82F91FB7-4E68-4B15-B1D6-85CD5D523787}" destId="{2135C3ED-90AD-42C8-84DE-AE0CF27CD76C}" srcOrd="0" destOrd="0" presId="urn:microsoft.com/office/officeart/2005/8/layout/StepDownProcess"/>
    <dgm:cxn modelId="{E19AA0A4-B001-426F-A25E-AB3AD4A08381}" type="presParOf" srcId="{82F91FB7-4E68-4B15-B1D6-85CD5D523787}" destId="{98631A42-527F-415A-8906-4C7A0D30F1A0}" srcOrd="1" destOrd="0" presId="urn:microsoft.com/office/officeart/2005/8/layout/StepDownProcess"/>
    <dgm:cxn modelId="{C6D1A43E-7795-42F5-9B62-DDDC51D77411}" type="presParOf" srcId="{82F91FB7-4E68-4B15-B1D6-85CD5D523787}" destId="{21563D4C-4A02-4390-9836-F4D56593E09D}" srcOrd="2" destOrd="0" presId="urn:microsoft.com/office/officeart/2005/8/layout/StepDownProcess"/>
    <dgm:cxn modelId="{1409A983-B3D5-4042-858E-2B8A192B5CA7}" type="presParOf" srcId="{FA0DA41C-57AA-47BE-B93F-49B598834B60}" destId="{119BC3CD-E6AB-4B45-81AF-0F67330EE15B}" srcOrd="7" destOrd="0" presId="urn:microsoft.com/office/officeart/2005/8/layout/StepDownProcess"/>
    <dgm:cxn modelId="{FA2B3830-FAA2-4090-8861-33AB417744B6}" type="presParOf" srcId="{FA0DA41C-57AA-47BE-B93F-49B598834B60}" destId="{1C6676B4-B6BD-4BDB-A822-8089B911F94E}" srcOrd="8" destOrd="0" presId="urn:microsoft.com/office/officeart/2005/8/layout/StepDownProcess"/>
    <dgm:cxn modelId="{5A999B62-1772-48C8-8333-5A0159FB484A}" type="presParOf" srcId="{1C6676B4-B6BD-4BDB-A822-8089B911F94E}" destId="{58CE52BB-7B54-45BF-96F4-BBCFBA11EA02}" srcOrd="0" destOrd="0" presId="urn:microsoft.com/office/officeart/2005/8/layout/StepDownProcess"/>
    <dgm:cxn modelId="{3B0C1A3B-F6AA-48AC-908C-888F943B888F}" type="presParOf" srcId="{1C6676B4-B6BD-4BDB-A822-8089B911F94E}" destId="{1BCB6FB5-5214-4A3B-AF8A-0DF13FB66B02}" srcOrd="1" destOrd="0" presId="urn:microsoft.com/office/officeart/2005/8/layout/StepDownProcess"/>
    <dgm:cxn modelId="{4E9B64C0-6DF3-4CF9-B126-DACD3FB9C2C1}" type="presParOf" srcId="{1C6676B4-B6BD-4BDB-A822-8089B911F94E}" destId="{2AE48C7D-DD33-42A9-96DE-C0644E487C8B}" srcOrd="2" destOrd="0" presId="urn:microsoft.com/office/officeart/2005/8/layout/StepDownProcess"/>
    <dgm:cxn modelId="{FE91A815-0E8B-4F5C-9A15-625343BACC34}" type="presParOf" srcId="{FA0DA41C-57AA-47BE-B93F-49B598834B60}" destId="{0D382617-E4DA-43FE-8F70-8B15E0C49301}" srcOrd="9" destOrd="0" presId="urn:microsoft.com/office/officeart/2005/8/layout/StepDownProcess"/>
    <dgm:cxn modelId="{6DB1F54E-A19B-4D58-B560-6EC252B098B5}" type="presParOf" srcId="{FA0DA41C-57AA-47BE-B93F-49B598834B60}" destId="{7A563C14-E784-4F65-BF36-BFCC661B1DC7}" srcOrd="10" destOrd="0" presId="urn:microsoft.com/office/officeart/2005/8/layout/StepDownProcess"/>
    <dgm:cxn modelId="{C1B5DDF4-AD32-4A7F-B72B-FD503753AFED}" type="presParOf" srcId="{7A563C14-E784-4F65-BF36-BFCC661B1DC7}" destId="{3BE41BF9-056B-4934-A3FD-FC4460C06B92}"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C6FC5-AB0A-4110-8E32-8798B376A084}">
      <dsp:nvSpPr>
        <dsp:cNvPr id="0" name=""/>
        <dsp:cNvSpPr/>
      </dsp:nvSpPr>
      <dsp:spPr>
        <a:xfrm>
          <a:off x="0" y="673695"/>
          <a:ext cx="2464593" cy="147875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Community College	</a:t>
          </a:r>
        </a:p>
      </dsp:txBody>
      <dsp:txXfrm>
        <a:off x="0" y="673695"/>
        <a:ext cx="2464593" cy="1478756"/>
      </dsp:txXfrm>
    </dsp:sp>
    <dsp:sp modelId="{E376FBCC-C277-4259-BB3B-A6F821EC637D}">
      <dsp:nvSpPr>
        <dsp:cNvPr id="0" name=""/>
        <dsp:cNvSpPr/>
      </dsp:nvSpPr>
      <dsp:spPr>
        <a:xfrm>
          <a:off x="2711053" y="673695"/>
          <a:ext cx="2464593" cy="1478756"/>
        </a:xfrm>
        <a:prstGeom prst="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4-yr flagship state (often a “U of”)</a:t>
          </a:r>
        </a:p>
      </dsp:txBody>
      <dsp:txXfrm>
        <a:off x="2711053" y="673695"/>
        <a:ext cx="2464593" cy="1478756"/>
      </dsp:txXfrm>
    </dsp:sp>
    <dsp:sp modelId="{B9533B1A-D08F-4FFD-AC7E-D9814C50D562}">
      <dsp:nvSpPr>
        <dsp:cNvPr id="0" name=""/>
        <dsp:cNvSpPr/>
      </dsp:nvSpPr>
      <dsp:spPr>
        <a:xfrm>
          <a:off x="5422106" y="673695"/>
          <a:ext cx="2464593" cy="1478756"/>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Small Liberal Arts College</a:t>
          </a:r>
        </a:p>
      </dsp:txBody>
      <dsp:txXfrm>
        <a:off x="5422106" y="673695"/>
        <a:ext cx="2464593" cy="1478756"/>
      </dsp:txXfrm>
    </dsp:sp>
    <dsp:sp modelId="{70DAE848-3FAE-4699-A5F9-E661AC868243}">
      <dsp:nvSpPr>
        <dsp:cNvPr id="0" name=""/>
        <dsp:cNvSpPr/>
      </dsp:nvSpPr>
      <dsp:spPr>
        <a:xfrm>
          <a:off x="1355526" y="2398910"/>
          <a:ext cx="2464593" cy="1478756"/>
        </a:xfrm>
        <a:prstGeom prst="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4-yr land grant (often “…State University)</a:t>
          </a:r>
        </a:p>
      </dsp:txBody>
      <dsp:txXfrm>
        <a:off x="1355526" y="2398910"/>
        <a:ext cx="2464593" cy="1478756"/>
      </dsp:txXfrm>
    </dsp:sp>
    <dsp:sp modelId="{C383D97A-7927-4D42-94FB-84D403650ECA}">
      <dsp:nvSpPr>
        <dsp:cNvPr id="0" name=""/>
        <dsp:cNvSpPr/>
      </dsp:nvSpPr>
      <dsp:spPr>
        <a:xfrm>
          <a:off x="4066579" y="2398910"/>
          <a:ext cx="2464593" cy="1478756"/>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Primarily Undergraduate Institution</a:t>
          </a:r>
        </a:p>
      </dsp:txBody>
      <dsp:txXfrm>
        <a:off x="4066579" y="2398910"/>
        <a:ext cx="2464593" cy="1478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8E55D-3F0A-4A91-AA7D-9DCAE3A68B69}">
      <dsp:nvSpPr>
        <dsp:cNvPr id="0" name=""/>
        <dsp:cNvSpPr/>
      </dsp:nvSpPr>
      <dsp:spPr>
        <a:xfrm>
          <a:off x="4928" y="2098996"/>
          <a:ext cx="1662910" cy="83145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Institution</a:t>
          </a:r>
        </a:p>
      </dsp:txBody>
      <dsp:txXfrm>
        <a:off x="29280" y="2123348"/>
        <a:ext cx="1614206" cy="782751"/>
      </dsp:txXfrm>
    </dsp:sp>
    <dsp:sp modelId="{BFC88017-0BF4-4946-B7A0-FAB1443DC1C6}">
      <dsp:nvSpPr>
        <dsp:cNvPr id="0" name=""/>
        <dsp:cNvSpPr/>
      </dsp:nvSpPr>
      <dsp:spPr>
        <a:xfrm rot="19457599">
          <a:off x="1590845" y="2259239"/>
          <a:ext cx="819152" cy="32882"/>
        </a:xfrm>
        <a:custGeom>
          <a:avLst/>
          <a:gdLst/>
          <a:ahLst/>
          <a:cxnLst/>
          <a:rect l="0" t="0" r="0" b="0"/>
          <a:pathLst>
            <a:path>
              <a:moveTo>
                <a:pt x="0" y="16441"/>
              </a:moveTo>
              <a:lnTo>
                <a:pt x="819152" y="1644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
            <a:lnSpc>
              <a:spcPct val="90000"/>
            </a:lnSpc>
            <a:spcBef>
              <a:spcPct val="0"/>
            </a:spcBef>
            <a:spcAft>
              <a:spcPct val="35000"/>
            </a:spcAft>
            <a:buNone/>
          </a:pPr>
          <a:endParaRPr lang="en-US" sz="100" kern="1200"/>
        </a:p>
      </dsp:txBody>
      <dsp:txXfrm>
        <a:off x="1979942" y="2255202"/>
        <a:ext cx="40957" cy="40957"/>
      </dsp:txXfrm>
    </dsp:sp>
    <dsp:sp modelId="{A84AADF8-786D-44C7-93C3-988DC0A66747}">
      <dsp:nvSpPr>
        <dsp:cNvPr id="0" name=""/>
        <dsp:cNvSpPr/>
      </dsp:nvSpPr>
      <dsp:spPr>
        <a:xfrm>
          <a:off x="2333003" y="1620909"/>
          <a:ext cx="1662910" cy="83145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Private</a:t>
          </a:r>
        </a:p>
      </dsp:txBody>
      <dsp:txXfrm>
        <a:off x="2357355" y="1645261"/>
        <a:ext cx="1614206" cy="782751"/>
      </dsp:txXfrm>
    </dsp:sp>
    <dsp:sp modelId="{0C668E3C-6B51-4897-BB9E-DA1A6CACDB03}">
      <dsp:nvSpPr>
        <dsp:cNvPr id="0" name=""/>
        <dsp:cNvSpPr/>
      </dsp:nvSpPr>
      <dsp:spPr>
        <a:xfrm rot="19457599">
          <a:off x="3918920" y="1781152"/>
          <a:ext cx="819152" cy="32882"/>
        </a:xfrm>
        <a:custGeom>
          <a:avLst/>
          <a:gdLst/>
          <a:ahLst/>
          <a:cxnLst/>
          <a:rect l="0" t="0" r="0" b="0"/>
          <a:pathLst>
            <a:path>
              <a:moveTo>
                <a:pt x="0" y="16441"/>
              </a:moveTo>
              <a:lnTo>
                <a:pt x="819152" y="1644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
            <a:lnSpc>
              <a:spcPct val="90000"/>
            </a:lnSpc>
            <a:spcBef>
              <a:spcPct val="0"/>
            </a:spcBef>
            <a:spcAft>
              <a:spcPct val="35000"/>
            </a:spcAft>
            <a:buNone/>
          </a:pPr>
          <a:endParaRPr lang="en-US" sz="100" kern="1200"/>
        </a:p>
      </dsp:txBody>
      <dsp:txXfrm>
        <a:off x="4308017" y="1777115"/>
        <a:ext cx="40957" cy="40957"/>
      </dsp:txXfrm>
    </dsp:sp>
    <dsp:sp modelId="{08EC8437-FB25-4A25-AFFA-7C4654EC45F9}">
      <dsp:nvSpPr>
        <dsp:cNvPr id="0" name=""/>
        <dsp:cNvSpPr/>
      </dsp:nvSpPr>
      <dsp:spPr>
        <a:xfrm>
          <a:off x="4661078" y="1142823"/>
          <a:ext cx="3150583" cy="83145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Private non-profit (vast majority</a:t>
          </a:r>
        </a:p>
      </dsp:txBody>
      <dsp:txXfrm>
        <a:off x="4685430" y="1167175"/>
        <a:ext cx="3101879" cy="782751"/>
      </dsp:txXfrm>
    </dsp:sp>
    <dsp:sp modelId="{359EB28B-5696-464C-A7F4-DE4128681BC4}">
      <dsp:nvSpPr>
        <dsp:cNvPr id="0" name=""/>
        <dsp:cNvSpPr/>
      </dsp:nvSpPr>
      <dsp:spPr>
        <a:xfrm rot="2142401">
          <a:off x="3918920" y="2259239"/>
          <a:ext cx="819152" cy="32882"/>
        </a:xfrm>
        <a:custGeom>
          <a:avLst/>
          <a:gdLst/>
          <a:ahLst/>
          <a:cxnLst/>
          <a:rect l="0" t="0" r="0" b="0"/>
          <a:pathLst>
            <a:path>
              <a:moveTo>
                <a:pt x="0" y="16441"/>
              </a:moveTo>
              <a:lnTo>
                <a:pt x="819152" y="16441"/>
              </a:lnTo>
            </a:path>
          </a:pathLst>
        </a:custGeom>
        <a:noFill/>
        <a:ln w="12700" cap="flat" cmpd="sng" algn="ctr">
          <a:solidFill>
            <a:schemeClr val="accent6">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
            <a:lnSpc>
              <a:spcPct val="90000"/>
            </a:lnSpc>
            <a:spcBef>
              <a:spcPct val="0"/>
            </a:spcBef>
            <a:spcAft>
              <a:spcPct val="35000"/>
            </a:spcAft>
            <a:buNone/>
          </a:pPr>
          <a:endParaRPr lang="en-US" sz="100" kern="1200"/>
        </a:p>
      </dsp:txBody>
      <dsp:txXfrm>
        <a:off x="4308017" y="2255202"/>
        <a:ext cx="40957" cy="40957"/>
      </dsp:txXfrm>
    </dsp:sp>
    <dsp:sp modelId="{70847616-6F89-48DD-B06A-52A6C8E7CE04}">
      <dsp:nvSpPr>
        <dsp:cNvPr id="0" name=""/>
        <dsp:cNvSpPr/>
      </dsp:nvSpPr>
      <dsp:spPr>
        <a:xfrm>
          <a:off x="4661078" y="2098996"/>
          <a:ext cx="3220692" cy="831455"/>
        </a:xfrm>
        <a:prstGeom prst="roundRect">
          <a:avLst>
            <a:gd name="adj" fmla="val 10000"/>
          </a:avLst>
        </a:prstGeom>
        <a:solidFill>
          <a:schemeClr val="accent6">
            <a:lumMod val="40000"/>
            <a:lumOff val="60000"/>
          </a:schemeClr>
        </a:solidFill>
        <a:ln w="127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Private for profit (rare for engineering)</a:t>
          </a:r>
        </a:p>
      </dsp:txBody>
      <dsp:txXfrm>
        <a:off x="4685430" y="2123348"/>
        <a:ext cx="3171988" cy="782751"/>
      </dsp:txXfrm>
    </dsp:sp>
    <dsp:sp modelId="{0D89AAB1-171A-4F8D-9CC3-765BA49A3165}">
      <dsp:nvSpPr>
        <dsp:cNvPr id="0" name=""/>
        <dsp:cNvSpPr/>
      </dsp:nvSpPr>
      <dsp:spPr>
        <a:xfrm rot="2142401">
          <a:off x="1590845" y="2737326"/>
          <a:ext cx="819152" cy="32882"/>
        </a:xfrm>
        <a:custGeom>
          <a:avLst/>
          <a:gdLst/>
          <a:ahLst/>
          <a:cxnLst/>
          <a:rect l="0" t="0" r="0" b="0"/>
          <a:pathLst>
            <a:path>
              <a:moveTo>
                <a:pt x="0" y="16441"/>
              </a:moveTo>
              <a:lnTo>
                <a:pt x="819152" y="16441"/>
              </a:lnTo>
            </a:path>
          </a:pathLst>
        </a:custGeom>
        <a:noFill/>
        <a:ln w="1270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
            <a:lnSpc>
              <a:spcPct val="90000"/>
            </a:lnSpc>
            <a:spcBef>
              <a:spcPct val="0"/>
            </a:spcBef>
            <a:spcAft>
              <a:spcPct val="35000"/>
            </a:spcAft>
            <a:buNone/>
          </a:pPr>
          <a:endParaRPr lang="en-US" sz="100" kern="1200"/>
        </a:p>
      </dsp:txBody>
      <dsp:txXfrm>
        <a:off x="1979942" y="2733289"/>
        <a:ext cx="40957" cy="40957"/>
      </dsp:txXfrm>
    </dsp:sp>
    <dsp:sp modelId="{F1DB0C47-E2A1-4332-87FC-D4FB718BA202}">
      <dsp:nvSpPr>
        <dsp:cNvPr id="0" name=""/>
        <dsp:cNvSpPr/>
      </dsp:nvSpPr>
      <dsp:spPr>
        <a:xfrm>
          <a:off x="2333003" y="2577083"/>
          <a:ext cx="1662910" cy="831455"/>
        </a:xfrm>
        <a:prstGeom prst="roundRect">
          <a:avLst>
            <a:gd name="adj" fmla="val 10000"/>
          </a:avLst>
        </a:prstGeom>
        <a:solidFill>
          <a:srgbClr val="7030A0"/>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Public</a:t>
          </a:r>
        </a:p>
      </dsp:txBody>
      <dsp:txXfrm>
        <a:off x="2357355" y="2601435"/>
        <a:ext cx="1614206" cy="7827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E771F-5E85-4741-B194-B8F754415183}">
      <dsp:nvSpPr>
        <dsp:cNvPr id="0" name=""/>
        <dsp:cNvSpPr/>
      </dsp:nvSpPr>
      <dsp:spPr>
        <a:xfrm>
          <a:off x="636602" y="565"/>
          <a:ext cx="1538183" cy="769091"/>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Arial" panose="020B0604020202020204" pitchFamily="34" charset="0"/>
            </a:rPr>
            <a:t>Tenure Track Positions</a:t>
          </a:r>
        </a:p>
      </dsp:txBody>
      <dsp:txXfrm>
        <a:off x="659128" y="23091"/>
        <a:ext cx="1493131" cy="724039"/>
      </dsp:txXfrm>
    </dsp:sp>
    <dsp:sp modelId="{3D2BC488-8B6F-4AC2-869B-20BB8E080BD2}">
      <dsp:nvSpPr>
        <dsp:cNvPr id="0" name=""/>
        <dsp:cNvSpPr/>
      </dsp:nvSpPr>
      <dsp:spPr>
        <a:xfrm>
          <a:off x="790420" y="769657"/>
          <a:ext cx="153818" cy="594065"/>
        </a:xfrm>
        <a:custGeom>
          <a:avLst/>
          <a:gdLst/>
          <a:ahLst/>
          <a:cxnLst/>
          <a:rect l="0" t="0" r="0" b="0"/>
          <a:pathLst>
            <a:path>
              <a:moveTo>
                <a:pt x="0" y="0"/>
              </a:moveTo>
              <a:lnTo>
                <a:pt x="0" y="594065"/>
              </a:lnTo>
              <a:lnTo>
                <a:pt x="153818" y="59406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BD8CBE-40AB-4DB9-8A27-49F0AC3D57D7}">
      <dsp:nvSpPr>
        <dsp:cNvPr id="0" name=""/>
        <dsp:cNvSpPr/>
      </dsp:nvSpPr>
      <dsp:spPr>
        <a:xfrm>
          <a:off x="944238" y="961930"/>
          <a:ext cx="1521226" cy="803585"/>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Arial" panose="020B0604020202020204" pitchFamily="34" charset="0"/>
            </a:rPr>
            <a:t>Emeritus Professor</a:t>
          </a:r>
        </a:p>
        <a:p>
          <a:pPr marL="0" lvl="0" indent="0" algn="ctr" defTabSz="533400">
            <a:lnSpc>
              <a:spcPct val="90000"/>
            </a:lnSpc>
            <a:spcBef>
              <a:spcPct val="0"/>
            </a:spcBef>
            <a:spcAft>
              <a:spcPct val="35000"/>
            </a:spcAft>
            <a:buNone/>
          </a:pPr>
          <a:r>
            <a:rPr lang="en-US" sz="1200" kern="1200" dirty="0">
              <a:latin typeface="+mn-lt"/>
              <a:cs typeface="Arial" panose="020B0604020202020204" pitchFamily="34" charset="0"/>
            </a:rPr>
            <a:t>(retired)</a:t>
          </a:r>
        </a:p>
      </dsp:txBody>
      <dsp:txXfrm>
        <a:off x="967774" y="985466"/>
        <a:ext cx="1474154" cy="756513"/>
      </dsp:txXfrm>
    </dsp:sp>
    <dsp:sp modelId="{A9E41366-AA60-40D7-BB47-CFA8B5B96911}">
      <dsp:nvSpPr>
        <dsp:cNvPr id="0" name=""/>
        <dsp:cNvSpPr/>
      </dsp:nvSpPr>
      <dsp:spPr>
        <a:xfrm>
          <a:off x="790420" y="769657"/>
          <a:ext cx="153818" cy="1602810"/>
        </a:xfrm>
        <a:custGeom>
          <a:avLst/>
          <a:gdLst/>
          <a:ahLst/>
          <a:cxnLst/>
          <a:rect l="0" t="0" r="0" b="0"/>
          <a:pathLst>
            <a:path>
              <a:moveTo>
                <a:pt x="0" y="0"/>
              </a:moveTo>
              <a:lnTo>
                <a:pt x="0" y="1602810"/>
              </a:lnTo>
              <a:lnTo>
                <a:pt x="153818" y="160281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3814F4-D452-4C03-A5B4-9AEF2F44C391}">
      <dsp:nvSpPr>
        <dsp:cNvPr id="0" name=""/>
        <dsp:cNvSpPr/>
      </dsp:nvSpPr>
      <dsp:spPr>
        <a:xfrm>
          <a:off x="944238" y="1957788"/>
          <a:ext cx="1565710" cy="829357"/>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Arial" panose="020B0604020202020204" pitchFamily="34" charset="0"/>
            </a:rPr>
            <a:t>Distinguished, Endowed or University Professor (title varies)</a:t>
          </a:r>
        </a:p>
      </dsp:txBody>
      <dsp:txXfrm>
        <a:off x="968529" y="1982079"/>
        <a:ext cx="1517128" cy="780775"/>
      </dsp:txXfrm>
    </dsp:sp>
    <dsp:sp modelId="{9F0F49CA-2C40-4E97-8D71-E07EE5B2C5D2}">
      <dsp:nvSpPr>
        <dsp:cNvPr id="0" name=""/>
        <dsp:cNvSpPr/>
      </dsp:nvSpPr>
      <dsp:spPr>
        <a:xfrm>
          <a:off x="790420" y="769657"/>
          <a:ext cx="153818" cy="2620253"/>
        </a:xfrm>
        <a:custGeom>
          <a:avLst/>
          <a:gdLst/>
          <a:ahLst/>
          <a:cxnLst/>
          <a:rect l="0" t="0" r="0" b="0"/>
          <a:pathLst>
            <a:path>
              <a:moveTo>
                <a:pt x="0" y="0"/>
              </a:moveTo>
              <a:lnTo>
                <a:pt x="0" y="2620253"/>
              </a:lnTo>
              <a:lnTo>
                <a:pt x="153818" y="262025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A8A5C2-79E1-4D03-8662-E18993197284}">
      <dsp:nvSpPr>
        <dsp:cNvPr id="0" name=""/>
        <dsp:cNvSpPr/>
      </dsp:nvSpPr>
      <dsp:spPr>
        <a:xfrm>
          <a:off x="944238" y="2979419"/>
          <a:ext cx="1545370" cy="820982"/>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Arial" panose="020B0604020202020204" pitchFamily="34" charset="0"/>
            </a:rPr>
            <a:t>Professor (Full Professor)</a:t>
          </a:r>
        </a:p>
      </dsp:txBody>
      <dsp:txXfrm>
        <a:off x="968284" y="3003465"/>
        <a:ext cx="1497278" cy="772890"/>
      </dsp:txXfrm>
    </dsp:sp>
    <dsp:sp modelId="{91491847-969E-4676-AB8B-1D6817ADD951}">
      <dsp:nvSpPr>
        <dsp:cNvPr id="0" name=""/>
        <dsp:cNvSpPr/>
      </dsp:nvSpPr>
      <dsp:spPr>
        <a:xfrm>
          <a:off x="790420" y="769657"/>
          <a:ext cx="153818" cy="3633508"/>
        </a:xfrm>
        <a:custGeom>
          <a:avLst/>
          <a:gdLst/>
          <a:ahLst/>
          <a:cxnLst/>
          <a:rect l="0" t="0" r="0" b="0"/>
          <a:pathLst>
            <a:path>
              <a:moveTo>
                <a:pt x="0" y="0"/>
              </a:moveTo>
              <a:lnTo>
                <a:pt x="0" y="3633508"/>
              </a:lnTo>
              <a:lnTo>
                <a:pt x="153818" y="363350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C9116F-5F16-4034-AA45-C5641A24BBDA}">
      <dsp:nvSpPr>
        <dsp:cNvPr id="0" name=""/>
        <dsp:cNvSpPr/>
      </dsp:nvSpPr>
      <dsp:spPr>
        <a:xfrm>
          <a:off x="944238" y="3992675"/>
          <a:ext cx="1561145" cy="820982"/>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Arial" panose="020B0604020202020204" pitchFamily="34" charset="0"/>
            </a:rPr>
            <a:t>Associate Professor (tenured)</a:t>
          </a:r>
        </a:p>
      </dsp:txBody>
      <dsp:txXfrm>
        <a:off x="968284" y="4016721"/>
        <a:ext cx="1513053" cy="772890"/>
      </dsp:txXfrm>
    </dsp:sp>
    <dsp:sp modelId="{346CA2FB-5C4E-4866-A031-119D7912CC11}">
      <dsp:nvSpPr>
        <dsp:cNvPr id="0" name=""/>
        <dsp:cNvSpPr/>
      </dsp:nvSpPr>
      <dsp:spPr>
        <a:xfrm>
          <a:off x="790420" y="769657"/>
          <a:ext cx="153818" cy="4620818"/>
        </a:xfrm>
        <a:custGeom>
          <a:avLst/>
          <a:gdLst/>
          <a:ahLst/>
          <a:cxnLst/>
          <a:rect l="0" t="0" r="0" b="0"/>
          <a:pathLst>
            <a:path>
              <a:moveTo>
                <a:pt x="0" y="0"/>
              </a:moveTo>
              <a:lnTo>
                <a:pt x="0" y="4620818"/>
              </a:lnTo>
              <a:lnTo>
                <a:pt x="153818" y="462081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5C8420-4841-4D21-90F0-F3BF65C71B1F}">
      <dsp:nvSpPr>
        <dsp:cNvPr id="0" name=""/>
        <dsp:cNvSpPr/>
      </dsp:nvSpPr>
      <dsp:spPr>
        <a:xfrm>
          <a:off x="944238" y="5005930"/>
          <a:ext cx="1551288" cy="769091"/>
        </a:xfrm>
        <a:prstGeom prst="roundRect">
          <a:avLst>
            <a:gd name="adj" fmla="val 10000"/>
          </a:avLst>
        </a:prstGeom>
        <a:solidFill>
          <a:srgbClr val="203864">
            <a:alpha val="50196"/>
          </a:srgbClr>
        </a:solidFill>
        <a:ln w="12700" cap="flat" cmpd="sng" algn="ctr">
          <a:solidFill>
            <a:srgbClr val="20386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latin typeface="+mn-lt"/>
              <a:cs typeface="Arial" panose="020B0604020202020204" pitchFamily="34" charset="0"/>
            </a:rPr>
            <a:t>Assistant Professor (entry-level for tenure track)</a:t>
          </a:r>
        </a:p>
      </dsp:txBody>
      <dsp:txXfrm>
        <a:off x="966764" y="5028456"/>
        <a:ext cx="1506236" cy="724039"/>
      </dsp:txXfrm>
    </dsp:sp>
    <dsp:sp modelId="{20677219-22F6-4CC3-B0FD-F710878248BA}">
      <dsp:nvSpPr>
        <dsp:cNvPr id="0" name=""/>
        <dsp:cNvSpPr/>
      </dsp:nvSpPr>
      <dsp:spPr>
        <a:xfrm>
          <a:off x="2586859" y="565"/>
          <a:ext cx="1538183" cy="769091"/>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Arial" panose="020B0604020202020204" pitchFamily="34" charset="0"/>
            </a:rPr>
            <a:t>Non-tenure Track Positions*</a:t>
          </a:r>
          <a:r>
            <a:rPr lang="en-US" sz="1200" kern="1200" baseline="30000" dirty="0">
              <a:latin typeface="+mn-lt"/>
              <a:cs typeface="Arial" panose="020B0604020202020204" pitchFamily="34" charset="0"/>
            </a:rPr>
            <a:t>†</a:t>
          </a:r>
        </a:p>
      </dsp:txBody>
      <dsp:txXfrm>
        <a:off x="2609385" y="23091"/>
        <a:ext cx="1493131" cy="724039"/>
      </dsp:txXfrm>
    </dsp:sp>
    <dsp:sp modelId="{35058B8E-5C6A-491D-A35F-C98874A1B1E1}">
      <dsp:nvSpPr>
        <dsp:cNvPr id="0" name=""/>
        <dsp:cNvSpPr/>
      </dsp:nvSpPr>
      <dsp:spPr>
        <a:xfrm>
          <a:off x="2740677" y="769657"/>
          <a:ext cx="153818" cy="576818"/>
        </a:xfrm>
        <a:custGeom>
          <a:avLst/>
          <a:gdLst/>
          <a:ahLst/>
          <a:cxnLst/>
          <a:rect l="0" t="0" r="0" b="0"/>
          <a:pathLst>
            <a:path>
              <a:moveTo>
                <a:pt x="0" y="0"/>
              </a:moveTo>
              <a:lnTo>
                <a:pt x="0" y="576818"/>
              </a:lnTo>
              <a:lnTo>
                <a:pt x="153818" y="57681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BC6F29-80DE-4E37-BD4C-B76F83C5D463}">
      <dsp:nvSpPr>
        <dsp:cNvPr id="0" name=""/>
        <dsp:cNvSpPr/>
      </dsp:nvSpPr>
      <dsp:spPr>
        <a:xfrm>
          <a:off x="2894495" y="961930"/>
          <a:ext cx="1230546" cy="76909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Arial" panose="020B0604020202020204" pitchFamily="34" charset="0"/>
            </a:rPr>
            <a:t>Research Associate</a:t>
          </a:r>
        </a:p>
      </dsp:txBody>
      <dsp:txXfrm>
        <a:off x="2917021" y="984456"/>
        <a:ext cx="1185494" cy="724039"/>
      </dsp:txXfrm>
    </dsp:sp>
    <dsp:sp modelId="{F9EE420F-FEC2-481F-B50D-A0BA07B1634D}">
      <dsp:nvSpPr>
        <dsp:cNvPr id="0" name=""/>
        <dsp:cNvSpPr/>
      </dsp:nvSpPr>
      <dsp:spPr>
        <a:xfrm>
          <a:off x="2740677" y="769657"/>
          <a:ext cx="153818" cy="1538183"/>
        </a:xfrm>
        <a:custGeom>
          <a:avLst/>
          <a:gdLst/>
          <a:ahLst/>
          <a:cxnLst/>
          <a:rect l="0" t="0" r="0" b="0"/>
          <a:pathLst>
            <a:path>
              <a:moveTo>
                <a:pt x="0" y="0"/>
              </a:moveTo>
              <a:lnTo>
                <a:pt x="0" y="1538183"/>
              </a:lnTo>
              <a:lnTo>
                <a:pt x="153818" y="153818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6860AB-8379-4613-8E75-56182FF3ADFF}">
      <dsp:nvSpPr>
        <dsp:cNvPr id="0" name=""/>
        <dsp:cNvSpPr/>
      </dsp:nvSpPr>
      <dsp:spPr>
        <a:xfrm>
          <a:off x="2894495" y="1923295"/>
          <a:ext cx="1230546" cy="76909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Arial" panose="020B0604020202020204" pitchFamily="34" charset="0"/>
            </a:rPr>
            <a:t>Lecturer</a:t>
          </a:r>
        </a:p>
      </dsp:txBody>
      <dsp:txXfrm>
        <a:off x="2917021" y="1945821"/>
        <a:ext cx="1185494" cy="724039"/>
      </dsp:txXfrm>
    </dsp:sp>
    <dsp:sp modelId="{03859ECC-9491-4930-B547-022C89268D6E}">
      <dsp:nvSpPr>
        <dsp:cNvPr id="0" name=""/>
        <dsp:cNvSpPr/>
      </dsp:nvSpPr>
      <dsp:spPr>
        <a:xfrm>
          <a:off x="2740677" y="769657"/>
          <a:ext cx="153818" cy="2499548"/>
        </a:xfrm>
        <a:custGeom>
          <a:avLst/>
          <a:gdLst/>
          <a:ahLst/>
          <a:cxnLst/>
          <a:rect l="0" t="0" r="0" b="0"/>
          <a:pathLst>
            <a:path>
              <a:moveTo>
                <a:pt x="0" y="0"/>
              </a:moveTo>
              <a:lnTo>
                <a:pt x="0" y="2499548"/>
              </a:lnTo>
              <a:lnTo>
                <a:pt x="153818" y="249954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A231EC-BE26-4625-A900-75C93CFFA6D8}">
      <dsp:nvSpPr>
        <dsp:cNvPr id="0" name=""/>
        <dsp:cNvSpPr/>
      </dsp:nvSpPr>
      <dsp:spPr>
        <a:xfrm>
          <a:off x="2894495" y="2884659"/>
          <a:ext cx="1230546" cy="76909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Arial" panose="020B0604020202020204" pitchFamily="34" charset="0"/>
            </a:rPr>
            <a:t>Instructor</a:t>
          </a:r>
        </a:p>
      </dsp:txBody>
      <dsp:txXfrm>
        <a:off x="2917021" y="2907185"/>
        <a:ext cx="1185494" cy="724039"/>
      </dsp:txXfrm>
    </dsp:sp>
    <dsp:sp modelId="{BCDEC687-87DF-4F39-925E-7238C87158D8}">
      <dsp:nvSpPr>
        <dsp:cNvPr id="0" name=""/>
        <dsp:cNvSpPr/>
      </dsp:nvSpPr>
      <dsp:spPr>
        <a:xfrm>
          <a:off x="2740677" y="769657"/>
          <a:ext cx="153818" cy="3460913"/>
        </a:xfrm>
        <a:custGeom>
          <a:avLst/>
          <a:gdLst/>
          <a:ahLst/>
          <a:cxnLst/>
          <a:rect l="0" t="0" r="0" b="0"/>
          <a:pathLst>
            <a:path>
              <a:moveTo>
                <a:pt x="0" y="0"/>
              </a:moveTo>
              <a:lnTo>
                <a:pt x="0" y="3460913"/>
              </a:lnTo>
              <a:lnTo>
                <a:pt x="153818" y="346091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C605FA-5A9C-482B-A5A4-844201622AE8}">
      <dsp:nvSpPr>
        <dsp:cNvPr id="0" name=""/>
        <dsp:cNvSpPr/>
      </dsp:nvSpPr>
      <dsp:spPr>
        <a:xfrm>
          <a:off x="2894495" y="3846024"/>
          <a:ext cx="1230546" cy="76909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Arial" panose="020B0604020202020204" pitchFamily="34" charset="0"/>
            </a:rPr>
            <a:t>Visiting Professor</a:t>
          </a:r>
        </a:p>
      </dsp:txBody>
      <dsp:txXfrm>
        <a:off x="2917021" y="3868550"/>
        <a:ext cx="1185494" cy="724039"/>
      </dsp:txXfrm>
    </dsp:sp>
    <dsp:sp modelId="{90675B15-806B-41D6-86F2-04E5ACAA8587}">
      <dsp:nvSpPr>
        <dsp:cNvPr id="0" name=""/>
        <dsp:cNvSpPr/>
      </dsp:nvSpPr>
      <dsp:spPr>
        <a:xfrm>
          <a:off x="4509588" y="565"/>
          <a:ext cx="1538183" cy="769091"/>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Arial" panose="020B0604020202020204" pitchFamily="34" charset="0"/>
            </a:rPr>
            <a:t>Other Positions**</a:t>
          </a:r>
        </a:p>
      </dsp:txBody>
      <dsp:txXfrm>
        <a:off x="4532114" y="23091"/>
        <a:ext cx="1493131" cy="724039"/>
      </dsp:txXfrm>
    </dsp:sp>
    <dsp:sp modelId="{8509415C-2F9C-4A24-B71D-1F09B41DB501}">
      <dsp:nvSpPr>
        <dsp:cNvPr id="0" name=""/>
        <dsp:cNvSpPr/>
      </dsp:nvSpPr>
      <dsp:spPr>
        <a:xfrm>
          <a:off x="4663406" y="769657"/>
          <a:ext cx="153818" cy="576818"/>
        </a:xfrm>
        <a:custGeom>
          <a:avLst/>
          <a:gdLst/>
          <a:ahLst/>
          <a:cxnLst/>
          <a:rect l="0" t="0" r="0" b="0"/>
          <a:pathLst>
            <a:path>
              <a:moveTo>
                <a:pt x="0" y="0"/>
              </a:moveTo>
              <a:lnTo>
                <a:pt x="0" y="576818"/>
              </a:lnTo>
              <a:lnTo>
                <a:pt x="153818" y="57681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0A6488-7985-4C28-AD20-8FB0C7846622}">
      <dsp:nvSpPr>
        <dsp:cNvPr id="0" name=""/>
        <dsp:cNvSpPr/>
      </dsp:nvSpPr>
      <dsp:spPr>
        <a:xfrm>
          <a:off x="4817225" y="961930"/>
          <a:ext cx="1230546" cy="76909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Arial" panose="020B0604020202020204" pitchFamily="34" charset="0"/>
            </a:rPr>
            <a:t>Adjunct Professor</a:t>
          </a:r>
        </a:p>
      </dsp:txBody>
      <dsp:txXfrm>
        <a:off x="4839751" y="984456"/>
        <a:ext cx="1185494" cy="724039"/>
      </dsp:txXfrm>
    </dsp:sp>
    <dsp:sp modelId="{222B3EB1-B61D-4E97-8BFE-623743416BEA}">
      <dsp:nvSpPr>
        <dsp:cNvPr id="0" name=""/>
        <dsp:cNvSpPr/>
      </dsp:nvSpPr>
      <dsp:spPr>
        <a:xfrm>
          <a:off x="4663406" y="769657"/>
          <a:ext cx="153818" cy="1538183"/>
        </a:xfrm>
        <a:custGeom>
          <a:avLst/>
          <a:gdLst/>
          <a:ahLst/>
          <a:cxnLst/>
          <a:rect l="0" t="0" r="0" b="0"/>
          <a:pathLst>
            <a:path>
              <a:moveTo>
                <a:pt x="0" y="0"/>
              </a:moveTo>
              <a:lnTo>
                <a:pt x="0" y="1538183"/>
              </a:lnTo>
              <a:lnTo>
                <a:pt x="153818" y="153818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189E3A-EE6E-4766-AA52-35FB97EEAD53}">
      <dsp:nvSpPr>
        <dsp:cNvPr id="0" name=""/>
        <dsp:cNvSpPr/>
      </dsp:nvSpPr>
      <dsp:spPr>
        <a:xfrm>
          <a:off x="4817225" y="1923295"/>
          <a:ext cx="1230546" cy="76909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Arial" panose="020B0604020202020204" pitchFamily="34" charset="0"/>
            </a:rPr>
            <a:t>Clinical Professor</a:t>
          </a:r>
        </a:p>
      </dsp:txBody>
      <dsp:txXfrm>
        <a:off x="4839751" y="1945821"/>
        <a:ext cx="1185494" cy="724039"/>
      </dsp:txXfrm>
    </dsp:sp>
    <dsp:sp modelId="{10A78B7B-E619-44F5-B308-CB3F17A7D045}">
      <dsp:nvSpPr>
        <dsp:cNvPr id="0" name=""/>
        <dsp:cNvSpPr/>
      </dsp:nvSpPr>
      <dsp:spPr>
        <a:xfrm>
          <a:off x="4663406" y="769657"/>
          <a:ext cx="153818" cy="2499548"/>
        </a:xfrm>
        <a:custGeom>
          <a:avLst/>
          <a:gdLst/>
          <a:ahLst/>
          <a:cxnLst/>
          <a:rect l="0" t="0" r="0" b="0"/>
          <a:pathLst>
            <a:path>
              <a:moveTo>
                <a:pt x="0" y="0"/>
              </a:moveTo>
              <a:lnTo>
                <a:pt x="0" y="2499548"/>
              </a:lnTo>
              <a:lnTo>
                <a:pt x="153818" y="249954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B23791-C70D-4D85-BBD8-AAC38BB94DEB}">
      <dsp:nvSpPr>
        <dsp:cNvPr id="0" name=""/>
        <dsp:cNvSpPr/>
      </dsp:nvSpPr>
      <dsp:spPr>
        <a:xfrm>
          <a:off x="4817225" y="2884659"/>
          <a:ext cx="1230546" cy="76909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Arial" panose="020B0604020202020204" pitchFamily="34" charset="0"/>
            </a:rPr>
            <a:t>Professor of Practice</a:t>
          </a:r>
        </a:p>
      </dsp:txBody>
      <dsp:txXfrm>
        <a:off x="4839751" y="2907185"/>
        <a:ext cx="1185494" cy="724039"/>
      </dsp:txXfrm>
    </dsp:sp>
    <dsp:sp modelId="{7BF0052B-ACB7-4626-85A6-D99408A1D8C6}">
      <dsp:nvSpPr>
        <dsp:cNvPr id="0" name=""/>
        <dsp:cNvSpPr/>
      </dsp:nvSpPr>
      <dsp:spPr>
        <a:xfrm>
          <a:off x="4663406" y="769657"/>
          <a:ext cx="153818" cy="3460913"/>
        </a:xfrm>
        <a:custGeom>
          <a:avLst/>
          <a:gdLst/>
          <a:ahLst/>
          <a:cxnLst/>
          <a:rect l="0" t="0" r="0" b="0"/>
          <a:pathLst>
            <a:path>
              <a:moveTo>
                <a:pt x="0" y="0"/>
              </a:moveTo>
              <a:lnTo>
                <a:pt x="0" y="3460913"/>
              </a:lnTo>
              <a:lnTo>
                <a:pt x="153818" y="346091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6A8859-378D-4148-B3CD-A7F6B0E0363A}">
      <dsp:nvSpPr>
        <dsp:cNvPr id="0" name=""/>
        <dsp:cNvSpPr/>
      </dsp:nvSpPr>
      <dsp:spPr>
        <a:xfrm>
          <a:off x="4817225" y="3846024"/>
          <a:ext cx="1230546" cy="76909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Arial" panose="020B0604020202020204" pitchFamily="34" charset="0"/>
            </a:rPr>
            <a:t>Research Scientist</a:t>
          </a:r>
        </a:p>
      </dsp:txBody>
      <dsp:txXfrm>
        <a:off x="4839751" y="3868550"/>
        <a:ext cx="1185494" cy="724039"/>
      </dsp:txXfrm>
    </dsp:sp>
    <dsp:sp modelId="{43F6BDF0-175A-4228-8F23-2F16FA88AC84}">
      <dsp:nvSpPr>
        <dsp:cNvPr id="0" name=""/>
        <dsp:cNvSpPr/>
      </dsp:nvSpPr>
      <dsp:spPr>
        <a:xfrm>
          <a:off x="6432318" y="565"/>
          <a:ext cx="1538183" cy="769091"/>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Arial" panose="020B0604020202020204" pitchFamily="34" charset="0"/>
            </a:rPr>
            <a:t>Administrative Positions</a:t>
          </a:r>
        </a:p>
      </dsp:txBody>
      <dsp:txXfrm>
        <a:off x="6454844" y="23091"/>
        <a:ext cx="1493131" cy="724039"/>
      </dsp:txXfrm>
    </dsp:sp>
    <dsp:sp modelId="{ED32E1A3-5825-4B4F-A7F8-5B9995CEC193}">
      <dsp:nvSpPr>
        <dsp:cNvPr id="0" name=""/>
        <dsp:cNvSpPr/>
      </dsp:nvSpPr>
      <dsp:spPr>
        <a:xfrm>
          <a:off x="6586136" y="769657"/>
          <a:ext cx="153818" cy="576818"/>
        </a:xfrm>
        <a:custGeom>
          <a:avLst/>
          <a:gdLst/>
          <a:ahLst/>
          <a:cxnLst/>
          <a:rect l="0" t="0" r="0" b="0"/>
          <a:pathLst>
            <a:path>
              <a:moveTo>
                <a:pt x="0" y="0"/>
              </a:moveTo>
              <a:lnTo>
                <a:pt x="0" y="576818"/>
              </a:lnTo>
              <a:lnTo>
                <a:pt x="153818" y="57681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0A1F40-1FEA-49B9-8E84-34B4CEC6AB68}">
      <dsp:nvSpPr>
        <dsp:cNvPr id="0" name=""/>
        <dsp:cNvSpPr/>
      </dsp:nvSpPr>
      <dsp:spPr>
        <a:xfrm>
          <a:off x="6739954" y="961930"/>
          <a:ext cx="1230546" cy="76909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Arial" panose="020B0604020202020204" pitchFamily="34" charset="0"/>
            </a:rPr>
            <a:t>Chair</a:t>
          </a:r>
        </a:p>
      </dsp:txBody>
      <dsp:txXfrm>
        <a:off x="6762480" y="984456"/>
        <a:ext cx="1185494" cy="724039"/>
      </dsp:txXfrm>
    </dsp:sp>
    <dsp:sp modelId="{E64D9465-FFFA-4FB5-9DFD-F2D101705DDF}">
      <dsp:nvSpPr>
        <dsp:cNvPr id="0" name=""/>
        <dsp:cNvSpPr/>
      </dsp:nvSpPr>
      <dsp:spPr>
        <a:xfrm>
          <a:off x="6586136" y="769657"/>
          <a:ext cx="153818" cy="1538183"/>
        </a:xfrm>
        <a:custGeom>
          <a:avLst/>
          <a:gdLst/>
          <a:ahLst/>
          <a:cxnLst/>
          <a:rect l="0" t="0" r="0" b="0"/>
          <a:pathLst>
            <a:path>
              <a:moveTo>
                <a:pt x="0" y="0"/>
              </a:moveTo>
              <a:lnTo>
                <a:pt x="0" y="1538183"/>
              </a:lnTo>
              <a:lnTo>
                <a:pt x="153818" y="153818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4DA0E5-3348-4292-A113-91C3B9BC066B}">
      <dsp:nvSpPr>
        <dsp:cNvPr id="0" name=""/>
        <dsp:cNvSpPr/>
      </dsp:nvSpPr>
      <dsp:spPr>
        <a:xfrm>
          <a:off x="6739954" y="1923295"/>
          <a:ext cx="1230546" cy="76909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Arial" panose="020B0604020202020204" pitchFamily="34" charset="0"/>
            </a:rPr>
            <a:t>Dean</a:t>
          </a:r>
        </a:p>
      </dsp:txBody>
      <dsp:txXfrm>
        <a:off x="6762480" y="1945821"/>
        <a:ext cx="1185494" cy="724039"/>
      </dsp:txXfrm>
    </dsp:sp>
    <dsp:sp modelId="{7848737E-3225-4ED9-A10B-E1883A76E46D}">
      <dsp:nvSpPr>
        <dsp:cNvPr id="0" name=""/>
        <dsp:cNvSpPr/>
      </dsp:nvSpPr>
      <dsp:spPr>
        <a:xfrm>
          <a:off x="6586136" y="769657"/>
          <a:ext cx="153818" cy="2499548"/>
        </a:xfrm>
        <a:custGeom>
          <a:avLst/>
          <a:gdLst/>
          <a:ahLst/>
          <a:cxnLst/>
          <a:rect l="0" t="0" r="0" b="0"/>
          <a:pathLst>
            <a:path>
              <a:moveTo>
                <a:pt x="0" y="0"/>
              </a:moveTo>
              <a:lnTo>
                <a:pt x="0" y="2499548"/>
              </a:lnTo>
              <a:lnTo>
                <a:pt x="153818" y="249954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A0477C-479A-44C6-8C87-7D0DA35B2A44}">
      <dsp:nvSpPr>
        <dsp:cNvPr id="0" name=""/>
        <dsp:cNvSpPr/>
      </dsp:nvSpPr>
      <dsp:spPr>
        <a:xfrm>
          <a:off x="6739954" y="2884659"/>
          <a:ext cx="1230546" cy="76909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Arial" panose="020B0604020202020204" pitchFamily="34" charset="0"/>
            </a:rPr>
            <a:t>Director (Center or Institute)</a:t>
          </a:r>
        </a:p>
      </dsp:txBody>
      <dsp:txXfrm>
        <a:off x="6762480" y="2907185"/>
        <a:ext cx="1185494" cy="7240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72A0F5-5F17-4302-B2A7-9903BD8E2529}">
      <dsp:nvSpPr>
        <dsp:cNvPr id="0" name=""/>
        <dsp:cNvSpPr/>
      </dsp:nvSpPr>
      <dsp:spPr>
        <a:xfrm>
          <a:off x="0" y="2017319"/>
          <a:ext cx="5215156" cy="95936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*There are an increasing number of tenure-track lecturer or similar positions.</a:t>
          </a:r>
        </a:p>
        <a:p>
          <a:pPr marL="0" lvl="0" indent="0" algn="l" defTabSz="488950">
            <a:lnSpc>
              <a:spcPct val="90000"/>
            </a:lnSpc>
            <a:spcBef>
              <a:spcPct val="0"/>
            </a:spcBef>
            <a:spcAft>
              <a:spcPct val="35000"/>
            </a:spcAft>
            <a:buNone/>
          </a:pPr>
          <a:r>
            <a:rPr lang="en-US" sz="1100" kern="1200" baseline="30000" dirty="0">
              <a:latin typeface="Arial" panose="020B0604020202020204" pitchFamily="34" charset="0"/>
              <a:cs typeface="Arial" panose="020B0604020202020204" pitchFamily="34" charset="0"/>
            </a:rPr>
            <a:t>†</a:t>
          </a:r>
          <a:r>
            <a:rPr lang="en-US" sz="1100" kern="1200" dirty="0">
              <a:latin typeface="Arial" panose="020B0604020202020204" pitchFamily="34" charset="0"/>
              <a:cs typeface="Arial" panose="020B0604020202020204" pitchFamily="34" charset="0"/>
            </a:rPr>
            <a:t>These positions often have their own ranking hierarchy</a:t>
          </a:r>
        </a:p>
        <a:p>
          <a:pPr marL="0" lvl="0" indent="0" algn="l"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**These positions might be temporary or short term appointments and often apply to individuals who are not full-time at an academic institution.</a:t>
          </a:r>
        </a:p>
      </dsp:txBody>
      <dsp:txXfrm>
        <a:off x="46832" y="2064151"/>
        <a:ext cx="5121492" cy="8656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F1C42-DE99-4D85-8C19-B6B21CFB271B}">
      <dsp:nvSpPr>
        <dsp:cNvPr id="0" name=""/>
        <dsp:cNvSpPr/>
      </dsp:nvSpPr>
      <dsp:spPr>
        <a:xfrm>
          <a:off x="1735890" y="372806"/>
          <a:ext cx="3133857" cy="3133857"/>
        </a:xfrm>
        <a:prstGeom prst="pie">
          <a:avLst>
            <a:gd name="adj1" fmla="val 16200000"/>
            <a:gd name="adj2" fmla="val 2052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Mentoring</a:t>
          </a:r>
        </a:p>
      </dsp:txBody>
      <dsp:txXfrm>
        <a:off x="3342365" y="841019"/>
        <a:ext cx="1063273" cy="727502"/>
      </dsp:txXfrm>
    </dsp:sp>
    <dsp:sp modelId="{3ED4949C-30A0-4CBB-B53E-ADA42AE35D75}">
      <dsp:nvSpPr>
        <dsp:cNvPr id="0" name=""/>
        <dsp:cNvSpPr/>
      </dsp:nvSpPr>
      <dsp:spPr>
        <a:xfrm>
          <a:off x="1738648" y="374010"/>
          <a:ext cx="3133857" cy="3133857"/>
        </a:xfrm>
        <a:prstGeom prst="pie">
          <a:avLst>
            <a:gd name="adj1" fmla="val 20520000"/>
            <a:gd name="adj2" fmla="val 3240000"/>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Service</a:t>
          </a:r>
        </a:p>
      </dsp:txBody>
      <dsp:txXfrm>
        <a:off x="3786848" y="1791708"/>
        <a:ext cx="932695" cy="787195"/>
      </dsp:txXfrm>
    </dsp:sp>
    <dsp:sp modelId="{D0A85EF6-029B-421B-A0EF-C0D0378188C6}">
      <dsp:nvSpPr>
        <dsp:cNvPr id="0" name=""/>
        <dsp:cNvSpPr/>
      </dsp:nvSpPr>
      <dsp:spPr>
        <a:xfrm>
          <a:off x="1738648" y="374010"/>
          <a:ext cx="3133857" cy="3133857"/>
        </a:xfrm>
        <a:prstGeom prst="pie">
          <a:avLst>
            <a:gd name="adj1" fmla="val 3240000"/>
            <a:gd name="adj2" fmla="val 756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Research</a:t>
          </a:r>
        </a:p>
      </dsp:txBody>
      <dsp:txXfrm>
        <a:off x="2745960" y="2724404"/>
        <a:ext cx="1119234" cy="671540"/>
      </dsp:txXfrm>
    </dsp:sp>
    <dsp:sp modelId="{DCEA0897-7654-46A5-8963-7315B316760A}">
      <dsp:nvSpPr>
        <dsp:cNvPr id="0" name=""/>
        <dsp:cNvSpPr/>
      </dsp:nvSpPr>
      <dsp:spPr>
        <a:xfrm>
          <a:off x="1738648" y="374010"/>
          <a:ext cx="3133857" cy="3133857"/>
        </a:xfrm>
        <a:prstGeom prst="pie">
          <a:avLst>
            <a:gd name="adj1" fmla="val 7560000"/>
            <a:gd name="adj2" fmla="val 11880000"/>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Teaching</a:t>
          </a:r>
        </a:p>
      </dsp:txBody>
      <dsp:txXfrm>
        <a:off x="1887879" y="1791708"/>
        <a:ext cx="932695" cy="787195"/>
      </dsp:txXfrm>
    </dsp:sp>
    <dsp:sp modelId="{1215522E-E0AF-454C-8A6C-F61CD7F2BF90}">
      <dsp:nvSpPr>
        <dsp:cNvPr id="0" name=""/>
        <dsp:cNvSpPr/>
      </dsp:nvSpPr>
      <dsp:spPr>
        <a:xfrm>
          <a:off x="1738648" y="374010"/>
          <a:ext cx="3133857" cy="3133857"/>
        </a:xfrm>
        <a:prstGeom prst="pie">
          <a:avLst>
            <a:gd name="adj1" fmla="val 11880000"/>
            <a:gd name="adj2" fmla="val 1620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Writing</a:t>
          </a:r>
        </a:p>
      </dsp:txBody>
      <dsp:txXfrm>
        <a:off x="2195669" y="851551"/>
        <a:ext cx="1063273" cy="7275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BC60F-F616-4618-A3F0-5E8DDF72F0B4}">
      <dsp:nvSpPr>
        <dsp:cNvPr id="0" name=""/>
        <dsp:cNvSpPr/>
      </dsp:nvSpPr>
      <dsp:spPr>
        <a:xfrm rot="5400000">
          <a:off x="2646829" y="-2046191"/>
          <a:ext cx="1094100" cy="5192461"/>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a:t> Advising (undergrads)</a:t>
          </a:r>
        </a:p>
        <a:p>
          <a:pPr marL="57150" lvl="1" indent="-57150" algn="l" defTabSz="444500">
            <a:lnSpc>
              <a:spcPct val="90000"/>
            </a:lnSpc>
            <a:spcBef>
              <a:spcPct val="0"/>
            </a:spcBef>
            <a:spcAft>
              <a:spcPct val="15000"/>
            </a:spcAft>
            <a:buChar char="•"/>
          </a:pPr>
          <a:r>
            <a:rPr lang="en-US" sz="1000" kern="1200" dirty="0"/>
            <a:t> Lab members</a:t>
          </a:r>
        </a:p>
        <a:p>
          <a:pPr marL="57150" lvl="1" indent="-57150" algn="l" defTabSz="444500">
            <a:lnSpc>
              <a:spcPct val="90000"/>
            </a:lnSpc>
            <a:spcBef>
              <a:spcPct val="0"/>
            </a:spcBef>
            <a:spcAft>
              <a:spcPct val="15000"/>
            </a:spcAft>
            <a:buChar char="•"/>
          </a:pPr>
          <a:r>
            <a:rPr lang="en-US" sz="1000" kern="1200" dirty="0"/>
            <a:t> Pre-med students</a:t>
          </a:r>
        </a:p>
        <a:p>
          <a:pPr marL="57150" lvl="1" indent="-57150" algn="l" defTabSz="444500">
            <a:lnSpc>
              <a:spcPct val="90000"/>
            </a:lnSpc>
            <a:spcBef>
              <a:spcPct val="0"/>
            </a:spcBef>
            <a:spcAft>
              <a:spcPct val="15000"/>
            </a:spcAft>
            <a:buChar char="•"/>
          </a:pPr>
          <a:r>
            <a:rPr lang="en-US" sz="1000" kern="1200" dirty="0"/>
            <a:t> Thesis committees (grads)</a:t>
          </a:r>
        </a:p>
        <a:p>
          <a:pPr marL="57150" lvl="1" indent="-57150" algn="l" defTabSz="444500">
            <a:lnSpc>
              <a:spcPct val="90000"/>
            </a:lnSpc>
            <a:spcBef>
              <a:spcPct val="0"/>
            </a:spcBef>
            <a:spcAft>
              <a:spcPct val="15000"/>
            </a:spcAft>
            <a:buChar char="•"/>
          </a:pPr>
          <a:r>
            <a:rPr lang="en-US" sz="1000" kern="1200" dirty="0"/>
            <a:t> Women and underrepresented students in STEM (high school, UW, NC State, Hopkins)</a:t>
          </a:r>
        </a:p>
        <a:p>
          <a:pPr marL="57150" lvl="1" indent="-57150" algn="l" defTabSz="444500">
            <a:lnSpc>
              <a:spcPct val="90000"/>
            </a:lnSpc>
            <a:spcBef>
              <a:spcPct val="0"/>
            </a:spcBef>
            <a:spcAft>
              <a:spcPct val="15000"/>
            </a:spcAft>
            <a:buChar char="•"/>
          </a:pPr>
          <a:r>
            <a:rPr lang="en-US" sz="1000" kern="1200" dirty="0"/>
            <a:t> Faculty candidates</a:t>
          </a:r>
        </a:p>
      </dsp:txBody>
      <dsp:txXfrm rot="-5400000">
        <a:off x="597649" y="56399"/>
        <a:ext cx="5139051" cy="987280"/>
      </dsp:txXfrm>
    </dsp:sp>
    <dsp:sp modelId="{5EA173DC-DB4E-4616-A691-DAA0D9AFC7CC}">
      <dsp:nvSpPr>
        <dsp:cNvPr id="0" name=""/>
        <dsp:cNvSpPr/>
      </dsp:nvSpPr>
      <dsp:spPr>
        <a:xfrm>
          <a:off x="283081" y="13669"/>
          <a:ext cx="314567" cy="107273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M</a:t>
          </a:r>
        </a:p>
      </dsp:txBody>
      <dsp:txXfrm>
        <a:off x="298437" y="29025"/>
        <a:ext cx="283855" cy="1042027"/>
      </dsp:txXfrm>
    </dsp:sp>
    <dsp:sp modelId="{352C710D-ADC4-40FD-B1EB-0F1ABCB79C0F}">
      <dsp:nvSpPr>
        <dsp:cNvPr id="0" name=""/>
        <dsp:cNvSpPr/>
      </dsp:nvSpPr>
      <dsp:spPr>
        <a:xfrm rot="5400000">
          <a:off x="2658520" y="-899890"/>
          <a:ext cx="1047929" cy="5173972"/>
        </a:xfrm>
        <a:prstGeom prst="round2SameRect">
          <a:avLst/>
        </a:prstGeom>
        <a:solidFill>
          <a:schemeClr val="accent5">
            <a:tint val="40000"/>
            <a:alpha val="90000"/>
            <a:hueOff val="-1847939"/>
            <a:satOff val="-3204"/>
            <a:lumOff val="-322"/>
            <a:alphaOff val="0"/>
          </a:schemeClr>
        </a:solidFill>
        <a:ln w="12700" cap="flat" cmpd="sng" algn="ctr">
          <a:solidFill>
            <a:schemeClr val="accent5">
              <a:tint val="40000"/>
              <a:alpha val="90000"/>
              <a:hueOff val="-1847939"/>
              <a:satOff val="-3204"/>
              <a:lumOff val="-3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a:t> Journal reviews</a:t>
          </a:r>
        </a:p>
        <a:p>
          <a:pPr marL="57150" lvl="1" indent="-57150" algn="l" defTabSz="444500">
            <a:lnSpc>
              <a:spcPct val="90000"/>
            </a:lnSpc>
            <a:spcBef>
              <a:spcPct val="0"/>
            </a:spcBef>
            <a:spcAft>
              <a:spcPct val="15000"/>
            </a:spcAft>
            <a:buChar char="•"/>
          </a:pPr>
          <a:r>
            <a:rPr lang="en-US" sz="1000" kern="1200" dirty="0"/>
            <a:t> Editorial responsibilities</a:t>
          </a:r>
        </a:p>
        <a:p>
          <a:pPr marL="57150" lvl="1" indent="-57150" algn="l" defTabSz="444500">
            <a:lnSpc>
              <a:spcPct val="90000"/>
            </a:lnSpc>
            <a:spcBef>
              <a:spcPct val="0"/>
            </a:spcBef>
            <a:spcAft>
              <a:spcPct val="15000"/>
            </a:spcAft>
            <a:buChar char="•"/>
          </a:pPr>
          <a:r>
            <a:rPr lang="en-US" sz="1000" kern="1200" dirty="0"/>
            <a:t> RSOs</a:t>
          </a:r>
        </a:p>
        <a:p>
          <a:pPr marL="57150" lvl="1" indent="-57150" algn="l" defTabSz="444500">
            <a:lnSpc>
              <a:spcPct val="90000"/>
            </a:lnSpc>
            <a:spcBef>
              <a:spcPct val="0"/>
            </a:spcBef>
            <a:spcAft>
              <a:spcPct val="15000"/>
            </a:spcAft>
            <a:buChar char="•"/>
          </a:pPr>
          <a:r>
            <a:rPr lang="en-US" sz="1000" kern="1200" dirty="0"/>
            <a:t> Grant study sections</a:t>
          </a:r>
        </a:p>
        <a:p>
          <a:pPr marL="57150" lvl="1" indent="-57150" algn="l" defTabSz="444500">
            <a:lnSpc>
              <a:spcPct val="90000"/>
            </a:lnSpc>
            <a:spcBef>
              <a:spcPct val="0"/>
            </a:spcBef>
            <a:spcAft>
              <a:spcPct val="15000"/>
            </a:spcAft>
            <a:buChar char="•"/>
          </a:pPr>
          <a:r>
            <a:rPr lang="en-US" sz="1000" kern="1200" dirty="0"/>
            <a:t> Conference organizing/conference session chairing</a:t>
          </a:r>
        </a:p>
        <a:p>
          <a:pPr marL="57150" lvl="1" indent="-57150" algn="l" defTabSz="444500">
            <a:lnSpc>
              <a:spcPct val="90000"/>
            </a:lnSpc>
            <a:spcBef>
              <a:spcPct val="0"/>
            </a:spcBef>
            <a:spcAft>
              <a:spcPct val="15000"/>
            </a:spcAft>
            <a:buChar char="•"/>
          </a:pPr>
          <a:r>
            <a:rPr lang="en-US" sz="1000" kern="1200" dirty="0"/>
            <a:t> Department committees: Diversity, Seminar, ABET, Faculty Search, Discovery Days</a:t>
          </a:r>
        </a:p>
      </dsp:txBody>
      <dsp:txXfrm rot="-5400000">
        <a:off x="595499" y="1214287"/>
        <a:ext cx="5122816" cy="945617"/>
      </dsp:txXfrm>
    </dsp:sp>
    <dsp:sp modelId="{E7842CD0-460B-4706-A765-D2DF5258DB13}">
      <dsp:nvSpPr>
        <dsp:cNvPr id="0" name=""/>
        <dsp:cNvSpPr/>
      </dsp:nvSpPr>
      <dsp:spPr>
        <a:xfrm>
          <a:off x="283081" y="1150726"/>
          <a:ext cx="312417" cy="1072739"/>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S</a:t>
          </a:r>
        </a:p>
      </dsp:txBody>
      <dsp:txXfrm>
        <a:off x="298332" y="1165977"/>
        <a:ext cx="281915" cy="1042237"/>
      </dsp:txXfrm>
    </dsp:sp>
    <dsp:sp modelId="{523D471E-99AD-4685-8F60-91A0395D2821}">
      <dsp:nvSpPr>
        <dsp:cNvPr id="0" name=""/>
        <dsp:cNvSpPr/>
      </dsp:nvSpPr>
      <dsp:spPr>
        <a:xfrm rot="5400000">
          <a:off x="2620969" y="274194"/>
          <a:ext cx="1160841" cy="5166659"/>
        </a:xfrm>
        <a:prstGeom prst="round2SameRect">
          <a:avLst/>
        </a:prstGeom>
        <a:solidFill>
          <a:schemeClr val="accent5">
            <a:tint val="40000"/>
            <a:alpha val="90000"/>
            <a:hueOff val="-3695877"/>
            <a:satOff val="-6408"/>
            <a:lumOff val="-644"/>
            <a:alphaOff val="0"/>
          </a:schemeClr>
        </a:solidFill>
        <a:ln w="12700" cap="flat" cmpd="sng" algn="ctr">
          <a:solidFill>
            <a:schemeClr val="accent5">
              <a:tint val="40000"/>
              <a:alpha val="90000"/>
              <a:hueOff val="-3695877"/>
              <a:satOff val="-6408"/>
              <a:lumOff val="-6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a:t> Presentations (seminars, conferences)</a:t>
          </a:r>
        </a:p>
        <a:p>
          <a:pPr marL="57150" lvl="1" indent="-57150" algn="l" defTabSz="444500">
            <a:lnSpc>
              <a:spcPct val="90000"/>
            </a:lnSpc>
            <a:spcBef>
              <a:spcPct val="0"/>
            </a:spcBef>
            <a:spcAft>
              <a:spcPct val="15000"/>
            </a:spcAft>
            <a:buChar char="•"/>
          </a:pPr>
          <a:r>
            <a:rPr lang="en-US" sz="1000" kern="1200" dirty="0"/>
            <a:t> Project oversight/project management</a:t>
          </a:r>
        </a:p>
        <a:p>
          <a:pPr marL="57150" lvl="1" indent="-57150" algn="l" defTabSz="444500">
            <a:lnSpc>
              <a:spcPct val="90000"/>
            </a:lnSpc>
            <a:spcBef>
              <a:spcPct val="0"/>
            </a:spcBef>
            <a:spcAft>
              <a:spcPct val="15000"/>
            </a:spcAft>
            <a:buChar char="•"/>
          </a:pPr>
          <a:r>
            <a:rPr lang="en-US" sz="1000" kern="1200" dirty="0"/>
            <a:t> Literature knowledge</a:t>
          </a:r>
        </a:p>
        <a:p>
          <a:pPr marL="57150" lvl="1" indent="-57150" algn="l" defTabSz="444500">
            <a:lnSpc>
              <a:spcPct val="90000"/>
            </a:lnSpc>
            <a:spcBef>
              <a:spcPct val="0"/>
            </a:spcBef>
            <a:spcAft>
              <a:spcPct val="15000"/>
            </a:spcAft>
            <a:buChar char="•"/>
          </a:pPr>
          <a:r>
            <a:rPr lang="en-US" sz="1000" kern="1200" dirty="0"/>
            <a:t> Collaborations</a:t>
          </a:r>
        </a:p>
        <a:p>
          <a:pPr marL="57150" lvl="1" indent="-57150" algn="l" defTabSz="444500">
            <a:lnSpc>
              <a:spcPct val="90000"/>
            </a:lnSpc>
            <a:spcBef>
              <a:spcPct val="0"/>
            </a:spcBef>
            <a:spcAft>
              <a:spcPct val="15000"/>
            </a:spcAft>
            <a:buChar char="•"/>
          </a:pPr>
          <a:r>
            <a:rPr lang="en-US" sz="1000" kern="1200" dirty="0"/>
            <a:t> Consulting</a:t>
          </a:r>
        </a:p>
        <a:p>
          <a:pPr marL="57150" lvl="1" indent="-57150" algn="l" defTabSz="444500">
            <a:lnSpc>
              <a:spcPct val="90000"/>
            </a:lnSpc>
            <a:spcBef>
              <a:spcPct val="0"/>
            </a:spcBef>
            <a:spcAft>
              <a:spcPct val="15000"/>
            </a:spcAft>
            <a:buChar char="•"/>
          </a:pPr>
          <a:r>
            <a:rPr lang="en-US" sz="1000" kern="1200" dirty="0"/>
            <a:t> Grants</a:t>
          </a:r>
        </a:p>
        <a:p>
          <a:pPr marL="57150" lvl="1" indent="-57150" algn="l" defTabSz="444500">
            <a:lnSpc>
              <a:spcPct val="90000"/>
            </a:lnSpc>
            <a:spcBef>
              <a:spcPct val="0"/>
            </a:spcBef>
            <a:spcAft>
              <a:spcPct val="15000"/>
            </a:spcAft>
            <a:buChar char="•"/>
          </a:pPr>
          <a:r>
            <a:rPr lang="en-US" sz="1000" kern="1200" dirty="0"/>
            <a:t>Publications </a:t>
          </a:r>
        </a:p>
      </dsp:txBody>
      <dsp:txXfrm rot="-5400000">
        <a:off x="618060" y="2333771"/>
        <a:ext cx="5109991" cy="1047505"/>
      </dsp:txXfrm>
    </dsp:sp>
    <dsp:sp modelId="{0096FC5B-1772-433E-AD75-E918247A2F7D}">
      <dsp:nvSpPr>
        <dsp:cNvPr id="0" name=""/>
        <dsp:cNvSpPr/>
      </dsp:nvSpPr>
      <dsp:spPr>
        <a:xfrm>
          <a:off x="283081" y="2321154"/>
          <a:ext cx="334979" cy="1072739"/>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R</a:t>
          </a:r>
        </a:p>
      </dsp:txBody>
      <dsp:txXfrm>
        <a:off x="299433" y="2337506"/>
        <a:ext cx="302275" cy="1040035"/>
      </dsp:txXfrm>
    </dsp:sp>
    <dsp:sp modelId="{0D6DE412-6703-4FE9-9768-A26B5CEE8F5F}">
      <dsp:nvSpPr>
        <dsp:cNvPr id="0" name=""/>
        <dsp:cNvSpPr/>
      </dsp:nvSpPr>
      <dsp:spPr>
        <a:xfrm rot="5400000">
          <a:off x="2734663" y="1438312"/>
          <a:ext cx="977231" cy="5179278"/>
        </a:xfrm>
        <a:prstGeom prst="round2SameRect">
          <a:avLst/>
        </a:prstGeom>
        <a:solidFill>
          <a:schemeClr val="accent5">
            <a:tint val="40000"/>
            <a:alpha val="90000"/>
            <a:hueOff val="-5543816"/>
            <a:satOff val="-9612"/>
            <a:lumOff val="-967"/>
            <a:alphaOff val="0"/>
          </a:schemeClr>
        </a:solidFill>
        <a:ln w="12700" cap="flat" cmpd="sng" algn="ctr">
          <a:solidFill>
            <a:schemeClr val="accent5">
              <a:tint val="40000"/>
              <a:alpha val="90000"/>
              <a:hueOff val="-5543816"/>
              <a:satOff val="-9612"/>
              <a:lumOff val="-96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a:t> Workshops (pedagogy, best practices) </a:t>
          </a:r>
        </a:p>
        <a:p>
          <a:pPr marL="57150" lvl="1" indent="-57150" algn="l" defTabSz="444500">
            <a:lnSpc>
              <a:spcPct val="90000"/>
            </a:lnSpc>
            <a:spcBef>
              <a:spcPct val="0"/>
            </a:spcBef>
            <a:spcAft>
              <a:spcPct val="15000"/>
            </a:spcAft>
            <a:buChar char="•"/>
          </a:pPr>
          <a:r>
            <a:rPr lang="en-US" sz="1000" kern="1200" dirty="0"/>
            <a:t> Class preparation/lecture preparation</a:t>
          </a:r>
        </a:p>
        <a:p>
          <a:pPr marL="57150" lvl="1" indent="-57150" algn="l" defTabSz="444500">
            <a:lnSpc>
              <a:spcPct val="90000"/>
            </a:lnSpc>
            <a:spcBef>
              <a:spcPct val="0"/>
            </a:spcBef>
            <a:spcAft>
              <a:spcPct val="15000"/>
            </a:spcAft>
            <a:buChar char="•"/>
          </a:pPr>
          <a:r>
            <a:rPr lang="en-US" sz="1000" kern="1200" dirty="0"/>
            <a:t> In-class teaching</a:t>
          </a:r>
        </a:p>
        <a:p>
          <a:pPr marL="57150" lvl="1" indent="-57150" algn="l" defTabSz="444500">
            <a:lnSpc>
              <a:spcPct val="90000"/>
            </a:lnSpc>
            <a:spcBef>
              <a:spcPct val="0"/>
            </a:spcBef>
            <a:spcAft>
              <a:spcPct val="15000"/>
            </a:spcAft>
            <a:buChar char="•"/>
          </a:pPr>
          <a:r>
            <a:rPr lang="en-US" sz="1000" kern="1200" dirty="0"/>
            <a:t> Student assessment (grading, activities, projects)</a:t>
          </a:r>
        </a:p>
        <a:p>
          <a:pPr marL="57150" lvl="1" indent="-57150" algn="l" defTabSz="444500">
            <a:lnSpc>
              <a:spcPct val="90000"/>
            </a:lnSpc>
            <a:spcBef>
              <a:spcPct val="0"/>
            </a:spcBef>
            <a:spcAft>
              <a:spcPct val="15000"/>
            </a:spcAft>
            <a:buChar char="•"/>
          </a:pPr>
          <a:r>
            <a:rPr lang="en-US" sz="1000" kern="1200" dirty="0"/>
            <a:t> Assessment (evaluations, peer review, ABET)</a:t>
          </a:r>
        </a:p>
        <a:p>
          <a:pPr marL="57150" lvl="1" indent="-57150" algn="l" defTabSz="444500">
            <a:lnSpc>
              <a:spcPct val="90000"/>
            </a:lnSpc>
            <a:spcBef>
              <a:spcPct val="0"/>
            </a:spcBef>
            <a:spcAft>
              <a:spcPct val="15000"/>
            </a:spcAft>
            <a:buChar char="•"/>
          </a:pPr>
          <a:r>
            <a:rPr lang="en-US" sz="1000" kern="1200" dirty="0"/>
            <a:t> Office hours</a:t>
          </a:r>
        </a:p>
      </dsp:txBody>
      <dsp:txXfrm rot="-5400000">
        <a:off x="633640" y="3587039"/>
        <a:ext cx="5131574" cy="881823"/>
      </dsp:txXfrm>
    </dsp:sp>
    <dsp:sp modelId="{AAE01ACF-1545-49BC-BD2D-A7572415CDB9}">
      <dsp:nvSpPr>
        <dsp:cNvPr id="0" name=""/>
        <dsp:cNvSpPr/>
      </dsp:nvSpPr>
      <dsp:spPr>
        <a:xfrm>
          <a:off x="283081" y="3491581"/>
          <a:ext cx="350559" cy="1072739"/>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T</a:t>
          </a:r>
        </a:p>
      </dsp:txBody>
      <dsp:txXfrm>
        <a:off x="300194" y="3508694"/>
        <a:ext cx="316333" cy="1038513"/>
      </dsp:txXfrm>
    </dsp:sp>
    <dsp:sp modelId="{BED092C2-A0A6-48B5-B114-6190256B2EEA}">
      <dsp:nvSpPr>
        <dsp:cNvPr id="0" name=""/>
        <dsp:cNvSpPr/>
      </dsp:nvSpPr>
      <dsp:spPr>
        <a:xfrm rot="5400000">
          <a:off x="2688150" y="2591826"/>
          <a:ext cx="1078069" cy="5130333"/>
        </a:xfrm>
        <a:prstGeom prst="round2SameRect">
          <a:avLst/>
        </a:prstGeom>
        <a:solidFill>
          <a:srgbClr val="DAC2EC">
            <a:alpha val="89804"/>
          </a:srgbClr>
        </a:solidFill>
        <a:ln w="12700" cap="flat" cmpd="sng" algn="ctr">
          <a:solidFill>
            <a:srgbClr val="DAC2EC">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a:t> Grants</a:t>
          </a:r>
        </a:p>
        <a:p>
          <a:pPr marL="57150" lvl="1" indent="-57150" algn="l" defTabSz="444500">
            <a:lnSpc>
              <a:spcPct val="90000"/>
            </a:lnSpc>
            <a:spcBef>
              <a:spcPct val="0"/>
            </a:spcBef>
            <a:spcAft>
              <a:spcPct val="15000"/>
            </a:spcAft>
            <a:buChar char="•"/>
          </a:pPr>
          <a:r>
            <a:rPr lang="en-US" sz="1000" kern="1200" dirty="0"/>
            <a:t> Progress reports</a:t>
          </a:r>
        </a:p>
        <a:p>
          <a:pPr marL="57150" lvl="1" indent="-57150" algn="l" defTabSz="444500">
            <a:lnSpc>
              <a:spcPct val="90000"/>
            </a:lnSpc>
            <a:spcBef>
              <a:spcPct val="0"/>
            </a:spcBef>
            <a:spcAft>
              <a:spcPct val="15000"/>
            </a:spcAft>
            <a:buChar char="•"/>
          </a:pPr>
          <a:r>
            <a:rPr lang="en-US" sz="1000" kern="1200" dirty="0"/>
            <a:t> Papers</a:t>
          </a:r>
        </a:p>
        <a:p>
          <a:pPr marL="57150" lvl="1" indent="-57150" algn="l" defTabSz="444500">
            <a:lnSpc>
              <a:spcPct val="90000"/>
            </a:lnSpc>
            <a:spcBef>
              <a:spcPct val="0"/>
            </a:spcBef>
            <a:spcAft>
              <a:spcPct val="15000"/>
            </a:spcAft>
            <a:buChar char="•"/>
          </a:pPr>
          <a:r>
            <a:rPr lang="en-US" sz="1000" kern="1200" dirty="0"/>
            <a:t> Social media</a:t>
          </a:r>
        </a:p>
        <a:p>
          <a:pPr marL="57150" lvl="1" indent="-57150" algn="l" defTabSz="444500">
            <a:lnSpc>
              <a:spcPct val="90000"/>
            </a:lnSpc>
            <a:spcBef>
              <a:spcPct val="0"/>
            </a:spcBef>
            <a:spcAft>
              <a:spcPct val="15000"/>
            </a:spcAft>
            <a:buChar char="•"/>
          </a:pPr>
          <a:r>
            <a:rPr lang="en-US" sz="1000" kern="1200" dirty="0"/>
            <a:t> Reports (committee, assessments)</a:t>
          </a:r>
        </a:p>
        <a:p>
          <a:pPr marL="57150" lvl="1" indent="-57150" algn="l" defTabSz="444500">
            <a:lnSpc>
              <a:spcPct val="90000"/>
            </a:lnSpc>
            <a:spcBef>
              <a:spcPct val="0"/>
            </a:spcBef>
            <a:spcAft>
              <a:spcPct val="15000"/>
            </a:spcAft>
            <a:buChar char="•"/>
          </a:pPr>
          <a:r>
            <a:rPr lang="en-US" sz="1000" kern="1200" dirty="0"/>
            <a:t> Emails</a:t>
          </a:r>
        </a:p>
        <a:p>
          <a:pPr marL="57150" lvl="1" indent="-57150" algn="l" defTabSz="444500">
            <a:lnSpc>
              <a:spcPct val="90000"/>
            </a:lnSpc>
            <a:spcBef>
              <a:spcPct val="0"/>
            </a:spcBef>
            <a:spcAft>
              <a:spcPct val="15000"/>
            </a:spcAft>
            <a:buChar char="•"/>
          </a:pPr>
          <a:r>
            <a:rPr lang="en-US" sz="1000" kern="1200" dirty="0"/>
            <a:t>Recommendation letters</a:t>
          </a:r>
        </a:p>
      </dsp:txBody>
      <dsp:txXfrm rot="-5400000">
        <a:off x="662019" y="4670585"/>
        <a:ext cx="5077706" cy="972815"/>
      </dsp:txXfrm>
    </dsp:sp>
    <dsp:sp modelId="{3E405C88-B6C5-489B-8286-CC9FB4009907}">
      <dsp:nvSpPr>
        <dsp:cNvPr id="0" name=""/>
        <dsp:cNvSpPr/>
      </dsp:nvSpPr>
      <dsp:spPr>
        <a:xfrm>
          <a:off x="283081" y="4620623"/>
          <a:ext cx="378937" cy="1072739"/>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W</a:t>
          </a:r>
        </a:p>
      </dsp:txBody>
      <dsp:txXfrm>
        <a:off x="301579" y="4639121"/>
        <a:ext cx="341941" cy="10357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61D15-D970-484E-A4D8-F513B4CF21D4}">
      <dsp:nvSpPr>
        <dsp:cNvPr id="0" name=""/>
        <dsp:cNvSpPr/>
      </dsp:nvSpPr>
      <dsp:spPr>
        <a:xfrm>
          <a:off x="3328" y="643938"/>
          <a:ext cx="2001156" cy="5760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Technical</a:t>
          </a:r>
        </a:p>
      </dsp:txBody>
      <dsp:txXfrm>
        <a:off x="3328" y="643938"/>
        <a:ext cx="2001156" cy="576000"/>
      </dsp:txXfrm>
    </dsp:sp>
    <dsp:sp modelId="{AC25B1AC-55A4-4462-A4AA-9B012D317399}">
      <dsp:nvSpPr>
        <dsp:cNvPr id="0" name=""/>
        <dsp:cNvSpPr/>
      </dsp:nvSpPr>
      <dsp:spPr>
        <a:xfrm>
          <a:off x="3328" y="1219938"/>
          <a:ext cx="2001156" cy="329399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Read and extract key information from highly technical documents</a:t>
          </a:r>
        </a:p>
        <a:p>
          <a:pPr marL="228600" lvl="1" indent="-228600" algn="l" defTabSz="889000">
            <a:lnSpc>
              <a:spcPct val="90000"/>
            </a:lnSpc>
            <a:spcBef>
              <a:spcPct val="0"/>
            </a:spcBef>
            <a:spcAft>
              <a:spcPct val="15000"/>
            </a:spcAft>
            <a:buChar char="•"/>
          </a:pPr>
          <a:r>
            <a:rPr lang="en-US" sz="2000" kern="1200" dirty="0"/>
            <a:t>Analyze and synthesize disparate sources of data</a:t>
          </a:r>
        </a:p>
      </dsp:txBody>
      <dsp:txXfrm>
        <a:off x="3328" y="1219938"/>
        <a:ext cx="2001156" cy="3293999"/>
      </dsp:txXfrm>
    </dsp:sp>
    <dsp:sp modelId="{6B1F4B15-C597-46BD-BA68-AAC02D79C837}">
      <dsp:nvSpPr>
        <dsp:cNvPr id="0" name=""/>
        <dsp:cNvSpPr/>
      </dsp:nvSpPr>
      <dsp:spPr>
        <a:xfrm>
          <a:off x="2284646" y="643938"/>
          <a:ext cx="2001156" cy="576000"/>
        </a:xfrm>
        <a:prstGeom prst="rect">
          <a:avLst/>
        </a:prstGeom>
        <a:solidFill>
          <a:schemeClr val="accent5">
            <a:hueOff val="-2451115"/>
            <a:satOff val="-3409"/>
            <a:lumOff val="-1307"/>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Dissemination</a:t>
          </a:r>
        </a:p>
      </dsp:txBody>
      <dsp:txXfrm>
        <a:off x="2284646" y="643938"/>
        <a:ext cx="2001156" cy="576000"/>
      </dsp:txXfrm>
    </dsp:sp>
    <dsp:sp modelId="{90E69897-B463-4D43-98EE-AC31BE1481EC}">
      <dsp:nvSpPr>
        <dsp:cNvPr id="0" name=""/>
        <dsp:cNvSpPr/>
      </dsp:nvSpPr>
      <dsp:spPr>
        <a:xfrm>
          <a:off x="2284646" y="1219938"/>
          <a:ext cx="2001156" cy="3293999"/>
        </a:xfrm>
        <a:prstGeom prst="rect">
          <a:avLst/>
        </a:prstGeom>
        <a:solidFill>
          <a:schemeClr val="accent5">
            <a:tint val="40000"/>
            <a:alpha val="90000"/>
            <a:hueOff val="-2463918"/>
            <a:satOff val="-4272"/>
            <a:lumOff val="-430"/>
            <a:alphaOff val="0"/>
          </a:schemeClr>
        </a:solidFill>
        <a:ln w="12700" cap="flat" cmpd="sng" algn="ctr">
          <a:solidFill>
            <a:schemeClr val="accent5">
              <a:tint val="40000"/>
              <a:alpha val="90000"/>
              <a:hueOff val="-2463918"/>
              <a:satOff val="-4272"/>
              <a:lumOff val="-4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Write in all forms</a:t>
          </a:r>
        </a:p>
        <a:p>
          <a:pPr marL="228600" lvl="1" indent="-228600" algn="l" defTabSz="889000">
            <a:lnSpc>
              <a:spcPct val="90000"/>
            </a:lnSpc>
            <a:spcBef>
              <a:spcPct val="0"/>
            </a:spcBef>
            <a:spcAft>
              <a:spcPct val="15000"/>
            </a:spcAft>
            <a:buChar char="•"/>
          </a:pPr>
          <a:r>
            <a:rPr lang="en-US" sz="2000" kern="1200" dirty="0"/>
            <a:t>Give presentations in multiple forms</a:t>
          </a:r>
        </a:p>
        <a:p>
          <a:pPr marL="228600" lvl="1" indent="-228600" algn="l" defTabSz="889000">
            <a:lnSpc>
              <a:spcPct val="90000"/>
            </a:lnSpc>
            <a:spcBef>
              <a:spcPct val="0"/>
            </a:spcBef>
            <a:spcAft>
              <a:spcPct val="15000"/>
            </a:spcAft>
            <a:buChar char="•"/>
          </a:pPr>
          <a:r>
            <a:rPr lang="en-US" sz="2000" kern="1200" dirty="0"/>
            <a:t>Teach</a:t>
          </a:r>
        </a:p>
        <a:p>
          <a:pPr marL="228600" lvl="1" indent="-228600" algn="l" defTabSz="889000">
            <a:lnSpc>
              <a:spcPct val="90000"/>
            </a:lnSpc>
            <a:spcBef>
              <a:spcPct val="0"/>
            </a:spcBef>
            <a:spcAft>
              <a:spcPct val="15000"/>
            </a:spcAft>
            <a:buChar char="•"/>
          </a:pPr>
          <a:r>
            <a:rPr lang="en-US" sz="2000" kern="1200" dirty="0"/>
            <a:t>Mentor</a:t>
          </a:r>
        </a:p>
      </dsp:txBody>
      <dsp:txXfrm>
        <a:off x="2284646" y="1219938"/>
        <a:ext cx="2001156" cy="3293999"/>
      </dsp:txXfrm>
    </dsp:sp>
    <dsp:sp modelId="{7F54972C-BAEA-4321-B088-BBD085A72DF0}">
      <dsp:nvSpPr>
        <dsp:cNvPr id="0" name=""/>
        <dsp:cNvSpPr/>
      </dsp:nvSpPr>
      <dsp:spPr>
        <a:xfrm>
          <a:off x="4565965" y="643938"/>
          <a:ext cx="2001156" cy="576000"/>
        </a:xfrm>
        <a:prstGeom prst="rect">
          <a:avLst/>
        </a:prstGeom>
        <a:solidFill>
          <a:schemeClr val="accent5">
            <a:hueOff val="-4902230"/>
            <a:satOff val="-6819"/>
            <a:lumOff val="-2615"/>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Traits</a:t>
          </a:r>
        </a:p>
      </dsp:txBody>
      <dsp:txXfrm>
        <a:off x="4565965" y="643938"/>
        <a:ext cx="2001156" cy="576000"/>
      </dsp:txXfrm>
    </dsp:sp>
    <dsp:sp modelId="{72AE96C4-5AD5-470F-AAA8-FBB4F68DBF74}">
      <dsp:nvSpPr>
        <dsp:cNvPr id="0" name=""/>
        <dsp:cNvSpPr/>
      </dsp:nvSpPr>
      <dsp:spPr>
        <a:xfrm>
          <a:off x="4565965" y="1219938"/>
          <a:ext cx="2001156" cy="3293999"/>
        </a:xfrm>
        <a:prstGeom prst="rect">
          <a:avLst/>
        </a:prstGeom>
        <a:solidFill>
          <a:schemeClr val="accent5">
            <a:tint val="40000"/>
            <a:alpha val="90000"/>
            <a:hueOff val="-4927837"/>
            <a:satOff val="-8544"/>
            <a:lumOff val="-859"/>
            <a:alphaOff val="0"/>
          </a:schemeClr>
        </a:solidFill>
        <a:ln w="12700" cap="flat" cmpd="sng" algn="ctr">
          <a:solidFill>
            <a:schemeClr val="accent5">
              <a:tint val="40000"/>
              <a:alpha val="90000"/>
              <a:hueOff val="-4927837"/>
              <a:satOff val="-8544"/>
              <a:lumOff val="-8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Prioritize and time-manage</a:t>
          </a:r>
        </a:p>
        <a:p>
          <a:pPr marL="228600" lvl="1" indent="-228600" algn="l" defTabSz="889000">
            <a:lnSpc>
              <a:spcPct val="90000"/>
            </a:lnSpc>
            <a:spcBef>
              <a:spcPct val="0"/>
            </a:spcBef>
            <a:spcAft>
              <a:spcPct val="15000"/>
            </a:spcAft>
            <a:buChar char="•"/>
          </a:pPr>
          <a:r>
            <a:rPr lang="en-US" sz="2000" kern="1200" dirty="0"/>
            <a:t>Self-motivate</a:t>
          </a:r>
        </a:p>
        <a:p>
          <a:pPr marL="228600" lvl="1" indent="-228600" algn="l" defTabSz="889000">
            <a:lnSpc>
              <a:spcPct val="90000"/>
            </a:lnSpc>
            <a:spcBef>
              <a:spcPct val="0"/>
            </a:spcBef>
            <a:spcAft>
              <a:spcPct val="15000"/>
            </a:spcAft>
            <a:buChar char="•"/>
          </a:pPr>
          <a:r>
            <a:rPr lang="en-US" sz="2000" kern="1200" dirty="0"/>
            <a:t>Drive and guide your own work</a:t>
          </a:r>
        </a:p>
      </dsp:txBody>
      <dsp:txXfrm>
        <a:off x="4565965" y="1219938"/>
        <a:ext cx="2001156" cy="3293999"/>
      </dsp:txXfrm>
    </dsp:sp>
    <dsp:sp modelId="{BCB40F36-DA0C-4F93-8EB5-254FD9EC9DA1}">
      <dsp:nvSpPr>
        <dsp:cNvPr id="0" name=""/>
        <dsp:cNvSpPr/>
      </dsp:nvSpPr>
      <dsp:spPr>
        <a:xfrm>
          <a:off x="6847284" y="643938"/>
          <a:ext cx="2001156" cy="576000"/>
        </a:xfrm>
        <a:prstGeom prst="rect">
          <a:avLst/>
        </a:prstGeom>
        <a:solidFill>
          <a:srgbClr val="7030A0"/>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Engagement</a:t>
          </a:r>
        </a:p>
      </dsp:txBody>
      <dsp:txXfrm>
        <a:off x="6847284" y="643938"/>
        <a:ext cx="2001156" cy="576000"/>
      </dsp:txXfrm>
    </dsp:sp>
    <dsp:sp modelId="{74833B4B-3E80-4F35-ADBB-DCE768D119F2}">
      <dsp:nvSpPr>
        <dsp:cNvPr id="0" name=""/>
        <dsp:cNvSpPr/>
      </dsp:nvSpPr>
      <dsp:spPr>
        <a:xfrm>
          <a:off x="6847284" y="1219938"/>
          <a:ext cx="2001156" cy="3293999"/>
        </a:xfrm>
        <a:prstGeom prst="rect">
          <a:avLst/>
        </a:prstGeom>
        <a:solidFill>
          <a:srgbClr val="DAC2EC">
            <a:alpha val="90000"/>
          </a:srgb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 Teach</a:t>
          </a:r>
        </a:p>
        <a:p>
          <a:pPr marL="228600" lvl="1" indent="-228600" algn="l" defTabSz="889000">
            <a:lnSpc>
              <a:spcPct val="90000"/>
            </a:lnSpc>
            <a:spcBef>
              <a:spcPct val="0"/>
            </a:spcBef>
            <a:spcAft>
              <a:spcPct val="15000"/>
            </a:spcAft>
            <a:buChar char="•"/>
          </a:pPr>
          <a:r>
            <a:rPr lang="en-US" sz="2000" kern="1200" dirty="0"/>
            <a:t> Lead </a:t>
          </a:r>
        </a:p>
        <a:p>
          <a:pPr marL="228600" lvl="1" indent="-228600" algn="l" defTabSz="889000">
            <a:lnSpc>
              <a:spcPct val="90000"/>
            </a:lnSpc>
            <a:spcBef>
              <a:spcPct val="0"/>
            </a:spcBef>
            <a:spcAft>
              <a:spcPct val="15000"/>
            </a:spcAft>
            <a:buChar char="•"/>
          </a:pPr>
          <a:r>
            <a:rPr lang="en-US" sz="2000" kern="1200" dirty="0"/>
            <a:t> Mentor</a:t>
          </a:r>
        </a:p>
        <a:p>
          <a:pPr marL="228600" lvl="1" indent="-228600" algn="l" defTabSz="889000">
            <a:lnSpc>
              <a:spcPct val="90000"/>
            </a:lnSpc>
            <a:spcBef>
              <a:spcPct val="0"/>
            </a:spcBef>
            <a:spcAft>
              <a:spcPct val="15000"/>
            </a:spcAft>
            <a:buChar char="•"/>
          </a:pPr>
          <a:r>
            <a:rPr lang="en-US" sz="2000" kern="1200" dirty="0"/>
            <a:t> Collaborate</a:t>
          </a:r>
        </a:p>
      </dsp:txBody>
      <dsp:txXfrm>
        <a:off x="6847284" y="1219938"/>
        <a:ext cx="2001156" cy="32939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5E175-88CF-4CEE-9D4A-CB74CEDBB8F3}">
      <dsp:nvSpPr>
        <dsp:cNvPr id="0" name=""/>
        <dsp:cNvSpPr/>
      </dsp:nvSpPr>
      <dsp:spPr>
        <a:xfrm rot="5400000">
          <a:off x="1471082" y="809084"/>
          <a:ext cx="698644" cy="795382"/>
        </a:xfrm>
        <a:prstGeom prst="bentUpArrow">
          <a:avLst>
            <a:gd name="adj1" fmla="val 32840"/>
            <a:gd name="adj2" fmla="val 25000"/>
            <a:gd name="adj3" fmla="val 35780"/>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6183EB-DAEC-4AE2-890E-8CFCAE426277}">
      <dsp:nvSpPr>
        <dsp:cNvPr id="0" name=""/>
        <dsp:cNvSpPr/>
      </dsp:nvSpPr>
      <dsp:spPr>
        <a:xfrm>
          <a:off x="1285983" y="34623"/>
          <a:ext cx="1176106" cy="823236"/>
        </a:xfrm>
        <a:prstGeom prst="roundRect">
          <a:avLst>
            <a:gd name="adj" fmla="val 166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Prior to </a:t>
          </a:r>
          <a:r>
            <a:rPr lang="en-US" sz="1100" kern="1200" dirty="0" err="1"/>
            <a:t>AIChE</a:t>
          </a:r>
          <a:endParaRPr lang="en-US" sz="1100" kern="1200" dirty="0"/>
        </a:p>
      </dsp:txBody>
      <dsp:txXfrm>
        <a:off x="1326177" y="74817"/>
        <a:ext cx="1095718" cy="742848"/>
      </dsp:txXfrm>
    </dsp:sp>
    <dsp:sp modelId="{4FB7F44B-5290-495C-8B38-02EA3B53987C}">
      <dsp:nvSpPr>
        <dsp:cNvPr id="0" name=""/>
        <dsp:cNvSpPr/>
      </dsp:nvSpPr>
      <dsp:spPr>
        <a:xfrm>
          <a:off x="2418319" y="113137"/>
          <a:ext cx="1388396" cy="665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a:t>Receipt of 300-400 applications</a:t>
          </a:r>
        </a:p>
      </dsp:txBody>
      <dsp:txXfrm>
        <a:off x="2418319" y="113137"/>
        <a:ext cx="1388396" cy="665375"/>
      </dsp:txXfrm>
    </dsp:sp>
    <dsp:sp modelId="{0A68CAB5-478D-4001-9D83-9F6BB4A3F165}">
      <dsp:nvSpPr>
        <dsp:cNvPr id="0" name=""/>
        <dsp:cNvSpPr/>
      </dsp:nvSpPr>
      <dsp:spPr>
        <a:xfrm rot="5400000">
          <a:off x="2510350" y="1976437"/>
          <a:ext cx="698644" cy="795382"/>
        </a:xfrm>
        <a:prstGeom prst="bentUpArrow">
          <a:avLst>
            <a:gd name="adj1" fmla="val 32840"/>
            <a:gd name="adj2" fmla="val 25000"/>
            <a:gd name="adj3" fmla="val 35780"/>
          </a:avLst>
        </a:prstGeom>
        <a:solidFill>
          <a:schemeClr val="accent5">
            <a:tint val="50000"/>
            <a:hueOff val="-1836089"/>
            <a:satOff val="-3844"/>
            <a:lumOff val="26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6653A6-363F-4CCA-ADB4-EF62950F0746}">
      <dsp:nvSpPr>
        <dsp:cNvPr id="0" name=""/>
        <dsp:cNvSpPr/>
      </dsp:nvSpPr>
      <dsp:spPr>
        <a:xfrm>
          <a:off x="2325252" y="1201980"/>
          <a:ext cx="1176106" cy="823236"/>
        </a:xfrm>
        <a:prstGeom prst="roundRect">
          <a:avLst>
            <a:gd name="adj" fmla="val 16670"/>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Triage ~60% of applications</a:t>
          </a:r>
        </a:p>
      </dsp:txBody>
      <dsp:txXfrm>
        <a:off x="2365446" y="1242174"/>
        <a:ext cx="1095718" cy="742848"/>
      </dsp:txXfrm>
    </dsp:sp>
    <dsp:sp modelId="{F5DB4557-C6BD-46AD-90A9-E8CD69690145}">
      <dsp:nvSpPr>
        <dsp:cNvPr id="0" name=""/>
        <dsp:cNvSpPr/>
      </dsp:nvSpPr>
      <dsp:spPr>
        <a:xfrm>
          <a:off x="3564351" y="767182"/>
          <a:ext cx="4965687" cy="1337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lr>
              <a:srgbClr val="000000"/>
            </a:buClr>
            <a:buFont typeface="Arial" panose="020B0604020202020204" pitchFamily="34" charset="0"/>
            <a:buChar char="•"/>
          </a:pPr>
          <a:r>
            <a:rPr lang="en" sz="1100" kern="1200" dirty="0"/>
            <a:t>Reasons for triage = critical error, not competitive, discriminatory diversity statement, teaching does not address teacing in chemical engineering, terrible research statement, research that will not fit into department (defintion of this varies year to year and on specific focus of the search)</a:t>
          </a:r>
          <a:endParaRPr lang="en-US" sz="1100" kern="1200" dirty="0"/>
        </a:p>
        <a:p>
          <a:pPr marL="57150" lvl="1" indent="-57150" algn="l" defTabSz="488950">
            <a:lnSpc>
              <a:spcPct val="90000"/>
            </a:lnSpc>
            <a:spcBef>
              <a:spcPct val="0"/>
            </a:spcBef>
            <a:spcAft>
              <a:spcPct val="15000"/>
            </a:spcAft>
            <a:buClr>
              <a:srgbClr val="000000"/>
            </a:buClr>
            <a:buFont typeface="Arial" panose="020B0604020202020204" pitchFamily="34" charset="0"/>
            <a:buChar char="•"/>
          </a:pPr>
          <a:r>
            <a:rPr lang="en" sz="1100" kern="1200" dirty="0"/>
            <a:t>Reasons for identification as “hot application” = significant scholarly products, outstanding research statement in key area of interest for the department, other random reason ; exceptional teacing and diversity statements that provide tangilbe examples of proposed activities</a:t>
          </a:r>
          <a:endParaRPr lang="en-US" sz="1100" kern="1200" dirty="0"/>
        </a:p>
      </dsp:txBody>
      <dsp:txXfrm>
        <a:off x="3564351" y="767182"/>
        <a:ext cx="4965687" cy="1337997"/>
      </dsp:txXfrm>
    </dsp:sp>
    <dsp:sp modelId="{E367A87A-BD76-4B92-A5BE-1CAC2B04A77D}">
      <dsp:nvSpPr>
        <dsp:cNvPr id="0" name=""/>
        <dsp:cNvSpPr/>
      </dsp:nvSpPr>
      <dsp:spPr>
        <a:xfrm rot="5400000">
          <a:off x="3677160" y="2916413"/>
          <a:ext cx="698644" cy="795382"/>
        </a:xfrm>
        <a:prstGeom prst="bentUpArrow">
          <a:avLst>
            <a:gd name="adj1" fmla="val 32840"/>
            <a:gd name="adj2" fmla="val 25000"/>
            <a:gd name="adj3" fmla="val 35780"/>
          </a:avLst>
        </a:prstGeom>
        <a:solidFill>
          <a:schemeClr val="accent5">
            <a:tint val="50000"/>
            <a:hueOff val="-3672177"/>
            <a:satOff val="-7688"/>
            <a:lumOff val="52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9D1A3E-7200-4F99-BB6A-C04819A11B86}">
      <dsp:nvSpPr>
        <dsp:cNvPr id="0" name=""/>
        <dsp:cNvSpPr/>
      </dsp:nvSpPr>
      <dsp:spPr>
        <a:xfrm>
          <a:off x="3492062" y="2141951"/>
          <a:ext cx="1176106" cy="823236"/>
        </a:xfrm>
        <a:prstGeom prst="roundRect">
          <a:avLst>
            <a:gd name="adj" fmla="val 16670"/>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Search committee review</a:t>
          </a:r>
        </a:p>
      </dsp:txBody>
      <dsp:txXfrm>
        <a:off x="3532256" y="2182145"/>
        <a:ext cx="1095718" cy="742848"/>
      </dsp:txXfrm>
    </dsp:sp>
    <dsp:sp modelId="{DF12AEB4-1223-4017-B172-7D054C27D23C}">
      <dsp:nvSpPr>
        <dsp:cNvPr id="0" name=""/>
        <dsp:cNvSpPr/>
      </dsp:nvSpPr>
      <dsp:spPr>
        <a:xfrm>
          <a:off x="4696028" y="2246755"/>
          <a:ext cx="2111199" cy="665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lr>
              <a:srgbClr val="000000"/>
            </a:buClr>
            <a:buFont typeface="Arial" panose="020B0604020202020204" pitchFamily="34" charset="0"/>
            <a:buChar char="•"/>
          </a:pPr>
          <a:r>
            <a:rPr lang="en" sz="1100" kern="1200"/>
            <a:t>Remaining 40% of applicants get read by 2-3 search committee members and ranked</a:t>
          </a:r>
          <a:endParaRPr lang="en-US" sz="1100" kern="1200" dirty="0"/>
        </a:p>
      </dsp:txBody>
      <dsp:txXfrm>
        <a:off x="4696028" y="2246755"/>
        <a:ext cx="2111199" cy="665375"/>
      </dsp:txXfrm>
    </dsp:sp>
    <dsp:sp modelId="{2135C3ED-90AD-42C8-84DE-AE0CF27CD76C}">
      <dsp:nvSpPr>
        <dsp:cNvPr id="0" name=""/>
        <dsp:cNvSpPr/>
      </dsp:nvSpPr>
      <dsp:spPr>
        <a:xfrm rot="5400000">
          <a:off x="4780199" y="3841179"/>
          <a:ext cx="698644" cy="795382"/>
        </a:xfrm>
        <a:prstGeom prst="bentUpArrow">
          <a:avLst>
            <a:gd name="adj1" fmla="val 32840"/>
            <a:gd name="adj2" fmla="val 25000"/>
            <a:gd name="adj3" fmla="val 35780"/>
          </a:avLst>
        </a:prstGeom>
        <a:solidFill>
          <a:schemeClr val="accent5">
            <a:tint val="50000"/>
            <a:hueOff val="-5508266"/>
            <a:satOff val="-11531"/>
            <a:lumOff val="79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631A42-527F-415A-8906-4C7A0D30F1A0}">
      <dsp:nvSpPr>
        <dsp:cNvPr id="0" name=""/>
        <dsp:cNvSpPr/>
      </dsp:nvSpPr>
      <dsp:spPr>
        <a:xfrm>
          <a:off x="4595101" y="3066717"/>
          <a:ext cx="1176106" cy="823236"/>
        </a:xfrm>
        <a:prstGeom prst="roundRect">
          <a:avLst>
            <a:gd name="adj" fmla="val 16670"/>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Clr>
              <a:srgbClr val="000000"/>
            </a:buClr>
            <a:buFont typeface="Arial" panose="020B0604020202020204" pitchFamily="34" charset="0"/>
            <a:buNone/>
          </a:pPr>
          <a:r>
            <a:rPr lang="en" sz="1100" kern="1200"/>
            <a:t>Top 20-30 are short-listed</a:t>
          </a:r>
          <a:endParaRPr lang="en-US" sz="1100" kern="1200" dirty="0"/>
        </a:p>
      </dsp:txBody>
      <dsp:txXfrm>
        <a:off x="4635295" y="3106911"/>
        <a:ext cx="1095718" cy="742848"/>
      </dsp:txXfrm>
    </dsp:sp>
    <dsp:sp modelId="{21563D4C-4A02-4390-9836-F4D56593E09D}">
      <dsp:nvSpPr>
        <dsp:cNvPr id="0" name=""/>
        <dsp:cNvSpPr/>
      </dsp:nvSpPr>
      <dsp:spPr>
        <a:xfrm>
          <a:off x="5795192" y="3138924"/>
          <a:ext cx="2531006" cy="665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lr>
              <a:srgbClr val="000000"/>
            </a:buClr>
            <a:buFont typeface="Arial" panose="020B0604020202020204" pitchFamily="34" charset="0"/>
            <a:buChar char="•"/>
          </a:pPr>
          <a:r>
            <a:rPr lang="en" sz="1100" kern="1200" dirty="0"/>
            <a:t>In most ChemE depts this means the letters of recommendation will be requested (not universal, but a majority of cases) </a:t>
          </a:r>
          <a:endParaRPr lang="en-US" sz="1100" kern="1200" dirty="0"/>
        </a:p>
      </dsp:txBody>
      <dsp:txXfrm>
        <a:off x="5795192" y="3138924"/>
        <a:ext cx="2531006" cy="665375"/>
      </dsp:txXfrm>
    </dsp:sp>
    <dsp:sp modelId="{58CE52BB-7B54-45BF-96F4-BBCFBA11EA02}">
      <dsp:nvSpPr>
        <dsp:cNvPr id="0" name=""/>
        <dsp:cNvSpPr/>
      </dsp:nvSpPr>
      <dsp:spPr>
        <a:xfrm rot="5400000">
          <a:off x="5883239" y="4765945"/>
          <a:ext cx="698644" cy="795382"/>
        </a:xfrm>
        <a:prstGeom prst="bentUpArrow">
          <a:avLst>
            <a:gd name="adj1" fmla="val 32840"/>
            <a:gd name="adj2" fmla="val 25000"/>
            <a:gd name="adj3" fmla="val 35780"/>
          </a:avLst>
        </a:prstGeom>
        <a:solidFill>
          <a:schemeClr val="accent5">
            <a:tint val="50000"/>
            <a:hueOff val="-7344354"/>
            <a:satOff val="-15375"/>
            <a:lumOff val="105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CB6FB5-5214-4A3B-AF8A-0DF13FB66B02}">
      <dsp:nvSpPr>
        <dsp:cNvPr id="0" name=""/>
        <dsp:cNvSpPr/>
      </dsp:nvSpPr>
      <dsp:spPr>
        <a:xfrm>
          <a:off x="5698140" y="3991483"/>
          <a:ext cx="1176106" cy="823236"/>
        </a:xfrm>
        <a:prstGeom prst="roundRect">
          <a:avLst>
            <a:gd name="adj" fmla="val 16670"/>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Clr>
              <a:srgbClr val="000000"/>
            </a:buClr>
            <a:buFont typeface="Arial" panose="020B0604020202020204" pitchFamily="34" charset="0"/>
            <a:buNone/>
          </a:pPr>
          <a:r>
            <a:rPr lang="en-US" sz="1100" kern="1200" dirty="0"/>
            <a:t>Skype calls with top 10</a:t>
          </a:r>
        </a:p>
      </dsp:txBody>
      <dsp:txXfrm>
        <a:off x="5738334" y="4031677"/>
        <a:ext cx="1095718" cy="742848"/>
      </dsp:txXfrm>
    </dsp:sp>
    <dsp:sp modelId="{2AE48C7D-DD33-42A9-96DE-C0644E487C8B}">
      <dsp:nvSpPr>
        <dsp:cNvPr id="0" name=""/>
        <dsp:cNvSpPr/>
      </dsp:nvSpPr>
      <dsp:spPr>
        <a:xfrm>
          <a:off x="6874247" y="4069997"/>
          <a:ext cx="855387" cy="665375"/>
        </a:xfrm>
        <a:prstGeom prst="rect">
          <a:avLst/>
        </a:prstGeom>
        <a:noFill/>
        <a:ln>
          <a:noFill/>
        </a:ln>
        <a:effectLst/>
      </dsp:spPr>
      <dsp:style>
        <a:lnRef idx="0">
          <a:scrgbClr r="0" g="0" b="0"/>
        </a:lnRef>
        <a:fillRef idx="0">
          <a:scrgbClr r="0" g="0" b="0"/>
        </a:fillRef>
        <a:effectRef idx="0">
          <a:scrgbClr r="0" g="0" b="0"/>
        </a:effectRef>
        <a:fontRef idx="minor"/>
      </dsp:style>
    </dsp:sp>
    <dsp:sp modelId="{3BE41BF9-056B-4934-A3FD-FC4460C06B92}">
      <dsp:nvSpPr>
        <dsp:cNvPr id="0" name=""/>
        <dsp:cNvSpPr/>
      </dsp:nvSpPr>
      <dsp:spPr>
        <a:xfrm>
          <a:off x="6801180" y="4916249"/>
          <a:ext cx="1176106" cy="823236"/>
        </a:xfrm>
        <a:prstGeom prst="roundRect">
          <a:avLst>
            <a:gd name="adj" fmla="val 1667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Clr>
              <a:srgbClr val="000000"/>
            </a:buClr>
            <a:buFont typeface="Arial" panose="020B0604020202020204" pitchFamily="34" charset="0"/>
            <a:buNone/>
          </a:pPr>
          <a:r>
            <a:rPr lang="en-US" sz="1100" kern="1200" dirty="0"/>
            <a:t>Top 4-6 invited for on-campus interviews</a:t>
          </a:r>
        </a:p>
      </dsp:txBody>
      <dsp:txXfrm>
        <a:off x="6841374" y="4956443"/>
        <a:ext cx="1095718" cy="74284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D3D4BB-9B82-4288-9755-BE12C629F6A0}" type="datetimeFigureOut">
              <a:rPr lang="en-US" smtClean="0"/>
              <a:t>11/12/2020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7E996E-5734-442A-8DB0-1F770383E75E}" type="slidenum">
              <a:rPr lang="en-US" smtClean="0"/>
              <a:t>‹#›</a:t>
            </a:fld>
            <a:endParaRPr lang="en-US"/>
          </a:p>
        </p:txBody>
      </p:sp>
    </p:spTree>
    <p:extLst>
      <p:ext uri="{BB962C8B-B14F-4D97-AF65-F5344CB8AC3E}">
        <p14:creationId xmlns:p14="http://schemas.microsoft.com/office/powerpoint/2010/main" val="3170509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7E996E-5734-442A-8DB0-1F770383E75E}" type="slidenum">
              <a:rPr lang="en-US" smtClean="0"/>
              <a:t>1</a:t>
            </a:fld>
            <a:endParaRPr lang="en-US"/>
          </a:p>
        </p:txBody>
      </p:sp>
    </p:spTree>
    <p:extLst>
      <p:ext uri="{BB962C8B-B14F-4D97-AF65-F5344CB8AC3E}">
        <p14:creationId xmlns:p14="http://schemas.microsoft.com/office/powerpoint/2010/main" val="2488550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*Hopkins keeps updated lists of funding opportunities!</a:t>
            </a:r>
          </a:p>
        </p:txBody>
      </p:sp>
      <p:sp>
        <p:nvSpPr>
          <p:cNvPr id="4" name="Slide Number Placeholder 3"/>
          <p:cNvSpPr>
            <a:spLocks noGrp="1"/>
          </p:cNvSpPr>
          <p:nvPr>
            <p:ph type="sldNum" sz="quarter" idx="5"/>
          </p:nvPr>
        </p:nvSpPr>
        <p:spPr/>
        <p:txBody>
          <a:bodyPr/>
          <a:lstStyle/>
          <a:p>
            <a:fld id="{2B7E996E-5734-442A-8DB0-1F770383E75E}" type="slidenum">
              <a:rPr lang="en-US" smtClean="0"/>
              <a:t>40</a:t>
            </a:fld>
            <a:endParaRPr lang="en-US"/>
          </a:p>
        </p:txBody>
      </p:sp>
    </p:spTree>
    <p:extLst>
      <p:ext uri="{BB962C8B-B14F-4D97-AF65-F5344CB8AC3E}">
        <p14:creationId xmlns:p14="http://schemas.microsoft.com/office/powerpoint/2010/main" val="105601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rtl="0">
              <a:spcBef>
                <a:spcPts val="0"/>
              </a:spcBef>
            </a:pPr>
            <a:r>
              <a:rPr lang="en" sz="1800" dirty="0">
                <a:solidFill>
                  <a:schemeClr val="tx1"/>
                </a:solidFill>
              </a:rPr>
              <a:t>Older faculty will speak of “Research I vs. Research II vs. Research III” institutions.  This an old version of the Carnegie Classification from the mid-90s.  </a:t>
            </a:r>
          </a:p>
          <a:p>
            <a:pPr marL="457200" lvl="0" indent="-228600" rtl="0">
              <a:spcBef>
                <a:spcPts val="0"/>
              </a:spcBef>
            </a:pPr>
            <a:r>
              <a:rPr lang="en" sz="1800" dirty="0">
                <a:solidFill>
                  <a:schemeClr val="tx1"/>
                </a:solidFill>
              </a:rPr>
              <a:t>From the mid-90s to 2015 Carnegie Foundation used a different classification system. </a:t>
            </a:r>
          </a:p>
          <a:p>
            <a:pPr marL="457200" lvl="0" indent="-228600" rtl="0">
              <a:spcBef>
                <a:spcPts val="0"/>
              </a:spcBef>
            </a:pPr>
            <a:r>
              <a:rPr lang="en" sz="1800" dirty="0">
                <a:solidFill>
                  <a:schemeClr val="tx1"/>
                </a:solidFill>
              </a:rPr>
              <a:t>In 2015 (I just learned this) - they reinstated the original classification of R1, R2, R3</a:t>
            </a:r>
          </a:p>
          <a:p>
            <a:pPr marL="457200" lvl="0" indent="-228600" rtl="0">
              <a:spcBef>
                <a:spcPts val="0"/>
              </a:spcBef>
            </a:pPr>
            <a:r>
              <a:rPr lang="en" sz="1800" dirty="0">
                <a:solidFill>
                  <a:schemeClr val="tx1"/>
                </a:solidFill>
              </a:rPr>
              <a:t>Definitions</a:t>
            </a:r>
          </a:p>
          <a:p>
            <a:pPr marL="914400" lvl="1" indent="-228600" rtl="0">
              <a:spcBef>
                <a:spcPts val="0"/>
              </a:spcBef>
            </a:pPr>
            <a:r>
              <a:rPr lang="en" sz="1800" dirty="0">
                <a:solidFill>
                  <a:schemeClr val="tx1"/>
                </a:solidFill>
              </a:rPr>
              <a:t>R1 = “Doctoral Institution With Highest Research Activity” (117 schools)</a:t>
            </a:r>
          </a:p>
          <a:p>
            <a:pPr marL="914400" lvl="1" indent="-228600" rtl="0">
              <a:spcBef>
                <a:spcPts val="0"/>
              </a:spcBef>
            </a:pPr>
            <a:r>
              <a:rPr lang="en" sz="1800" dirty="0">
                <a:solidFill>
                  <a:schemeClr val="tx1"/>
                </a:solidFill>
              </a:rPr>
              <a:t>R2 = “Doctoral Institution With Higher Research Activity”  (110)</a:t>
            </a:r>
          </a:p>
          <a:p>
            <a:pPr marL="914400" lvl="1" indent="-228600" rtl="0">
              <a:spcBef>
                <a:spcPts val="0"/>
              </a:spcBef>
            </a:pPr>
            <a:r>
              <a:rPr lang="en" sz="1800" dirty="0">
                <a:solidFill>
                  <a:schemeClr val="tx1"/>
                </a:solidFill>
              </a:rPr>
              <a:t>R3 = “Doctoral Institution With Moderate Research Activity” (114) </a:t>
            </a:r>
          </a:p>
          <a:p>
            <a:pPr marL="457200" lvl="0" indent="-228600" rtl="0">
              <a:spcBef>
                <a:spcPts val="0"/>
              </a:spcBef>
            </a:pPr>
            <a:r>
              <a:rPr lang="en" sz="1800" dirty="0">
                <a:solidFill>
                  <a:schemeClr val="tx1"/>
                </a:solidFill>
              </a:rPr>
              <a:t>Note: non-Ph.D. granting institutions are in a different category</a:t>
            </a:r>
          </a:p>
          <a:p>
            <a:pPr marL="457200" lvl="0" indent="-228600" rtl="0">
              <a:spcBef>
                <a:spcPts val="0"/>
              </a:spcBef>
            </a:pPr>
            <a:r>
              <a:rPr lang="en" sz="1800" dirty="0">
                <a:solidFill>
                  <a:schemeClr val="tx1"/>
                </a:solidFill>
              </a:rPr>
              <a:t>People make a big fuss out of this. There are some truths and a lot of myths/hyperbole. </a:t>
            </a:r>
          </a:p>
          <a:p>
            <a:pPr marL="457200" lvl="0" indent="-228600">
              <a:spcBef>
                <a:spcPts val="0"/>
              </a:spcBef>
            </a:pPr>
            <a:r>
              <a:rPr lang="en" sz="1800" dirty="0">
                <a:solidFill>
                  <a:schemeClr val="tx1"/>
                </a:solidFill>
              </a:rPr>
              <a:t>Just like every great student isn’t a perfect fit for every great professor.  Every great institution is not a perfect fit for every faculty candidate! </a:t>
            </a:r>
          </a:p>
          <a:p>
            <a:endParaRPr lang="en-US" dirty="0"/>
          </a:p>
        </p:txBody>
      </p:sp>
      <p:sp>
        <p:nvSpPr>
          <p:cNvPr id="4" name="Slide Number Placeholder 3"/>
          <p:cNvSpPr>
            <a:spLocks noGrp="1"/>
          </p:cNvSpPr>
          <p:nvPr>
            <p:ph type="sldNum" sz="quarter" idx="5"/>
          </p:nvPr>
        </p:nvSpPr>
        <p:spPr/>
        <p:txBody>
          <a:bodyPr/>
          <a:lstStyle/>
          <a:p>
            <a:fld id="{2B7E996E-5734-442A-8DB0-1F770383E75E}" type="slidenum">
              <a:rPr lang="en-US" smtClean="0"/>
              <a:t>7</a:t>
            </a:fld>
            <a:endParaRPr lang="en-US"/>
          </a:p>
        </p:txBody>
      </p:sp>
    </p:spTree>
    <p:extLst>
      <p:ext uri="{BB962C8B-B14F-4D97-AF65-F5344CB8AC3E}">
        <p14:creationId xmlns:p14="http://schemas.microsoft.com/office/powerpoint/2010/main" val="265937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rtl="0">
              <a:spcBef>
                <a:spcPts val="0"/>
              </a:spcBef>
            </a:pPr>
            <a:r>
              <a:rPr lang="en" sz="1800" dirty="0">
                <a:solidFill>
                  <a:schemeClr val="tx1"/>
                </a:solidFill>
              </a:rPr>
              <a:t>Definitions</a:t>
            </a:r>
          </a:p>
          <a:p>
            <a:pPr marL="914400" lvl="1" indent="-228600" rtl="0">
              <a:spcBef>
                <a:spcPts val="0"/>
              </a:spcBef>
            </a:pPr>
            <a:r>
              <a:rPr lang="en" sz="1800" dirty="0">
                <a:solidFill>
                  <a:schemeClr val="tx1"/>
                </a:solidFill>
              </a:rPr>
              <a:t>R1 = “Doctoral Institution With Highest Research Activity” (117 schools)</a:t>
            </a:r>
          </a:p>
          <a:p>
            <a:pPr marL="914400" lvl="1" indent="-228600" rtl="0">
              <a:spcBef>
                <a:spcPts val="0"/>
              </a:spcBef>
            </a:pPr>
            <a:r>
              <a:rPr lang="en" sz="1800" dirty="0">
                <a:solidFill>
                  <a:schemeClr val="tx1"/>
                </a:solidFill>
              </a:rPr>
              <a:t>R2 = “Doctoral Institution With Higher Research Activity”  (110)</a:t>
            </a:r>
          </a:p>
          <a:p>
            <a:pPr marL="914400" lvl="1" indent="-228600" rtl="0">
              <a:spcBef>
                <a:spcPts val="0"/>
              </a:spcBef>
            </a:pPr>
            <a:r>
              <a:rPr lang="en" sz="1800" dirty="0">
                <a:solidFill>
                  <a:schemeClr val="tx1"/>
                </a:solidFill>
              </a:rPr>
              <a:t>R3 = “Doctoral Institution With Moderate Research Activity” (114) </a:t>
            </a:r>
          </a:p>
          <a:p>
            <a:pPr marL="457200" lvl="0" indent="-228600" rtl="0">
              <a:spcBef>
                <a:spcPts val="0"/>
              </a:spcBef>
            </a:pPr>
            <a:r>
              <a:rPr lang="en" sz="1800" dirty="0">
                <a:solidFill>
                  <a:schemeClr val="tx1"/>
                </a:solidFill>
              </a:rPr>
              <a:t>Note: non-Ph.D. granting institutions are in a different category</a:t>
            </a:r>
          </a:p>
          <a:p>
            <a:pPr marL="457200" lvl="0" indent="-228600" rtl="0">
              <a:spcBef>
                <a:spcPts val="0"/>
              </a:spcBef>
            </a:pPr>
            <a:r>
              <a:rPr lang="en" sz="1800" dirty="0">
                <a:solidFill>
                  <a:schemeClr val="tx1"/>
                </a:solidFill>
              </a:rPr>
              <a:t>People make a big fuss out of this. There are some truths and a lot of myths/hyperbole. </a:t>
            </a:r>
          </a:p>
          <a:p>
            <a:pPr marL="457200" lvl="0" indent="-228600">
              <a:spcBef>
                <a:spcPts val="0"/>
              </a:spcBef>
            </a:pPr>
            <a:r>
              <a:rPr lang="en" sz="1800" dirty="0">
                <a:solidFill>
                  <a:schemeClr val="tx1"/>
                </a:solidFill>
              </a:rPr>
              <a:t>Just like every great student isn’t a perfect fit for every great professor.  Every great institution is not a perfect fit for every faculty candidate! </a:t>
            </a:r>
          </a:p>
          <a:p>
            <a:endParaRPr lang="en-US" dirty="0"/>
          </a:p>
        </p:txBody>
      </p:sp>
      <p:sp>
        <p:nvSpPr>
          <p:cNvPr id="4" name="Slide Number Placeholder 3"/>
          <p:cNvSpPr>
            <a:spLocks noGrp="1"/>
          </p:cNvSpPr>
          <p:nvPr>
            <p:ph type="sldNum" sz="quarter" idx="5"/>
          </p:nvPr>
        </p:nvSpPr>
        <p:spPr/>
        <p:txBody>
          <a:bodyPr/>
          <a:lstStyle/>
          <a:p>
            <a:fld id="{2B7E996E-5734-442A-8DB0-1F770383E75E}" type="slidenum">
              <a:rPr lang="en-US" smtClean="0"/>
              <a:t>8</a:t>
            </a:fld>
            <a:endParaRPr lang="en-US"/>
          </a:p>
        </p:txBody>
      </p:sp>
    </p:spTree>
    <p:extLst>
      <p:ext uri="{BB962C8B-B14F-4D97-AF65-F5344CB8AC3E}">
        <p14:creationId xmlns:p14="http://schemas.microsoft.com/office/powerpoint/2010/main" val="3436941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dirty="0">
                <a:solidFill>
                  <a:schemeClr val="tx1"/>
                </a:solidFill>
              </a:rPr>
              <a:t>This is the base level of activity that is expected by WA state in return for 9 months salary/year (true for nearly all TT faculty at UW)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sz="1200" u="sng" dirty="0">
                <a:solidFill>
                  <a:schemeClr val="tx1"/>
                </a:solidFill>
              </a:rPr>
              <a:t>IMPORTANT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 sz="1800" dirty="0">
                <a:solidFill>
                  <a:schemeClr val="tx1"/>
                </a:solidFill>
              </a:rPr>
              <a:t>Different schools may have different distributions of the 40/40/20 rule for their TT faculty</a:t>
            </a:r>
          </a:p>
          <a:p>
            <a:pPr marL="0" marR="0" lvl="0" indent="0" algn="l" defTabSz="914400" rtl="0" eaLnBrk="1" fontAlgn="auto" latinLnBrk="0" hangingPunct="1">
              <a:lnSpc>
                <a:spcPct val="100000"/>
              </a:lnSpc>
              <a:spcBef>
                <a:spcPts val="0"/>
              </a:spcBef>
              <a:spcAft>
                <a:spcPts val="0"/>
              </a:spcAft>
              <a:buClrTx/>
              <a:buSzTx/>
              <a:buFontTx/>
              <a:buNone/>
              <a:tabLst/>
              <a:defRPr/>
            </a:pPr>
            <a:r>
              <a:rPr lang="en" sz="1800" dirty="0">
                <a:solidFill>
                  <a:schemeClr val="tx1"/>
                </a:solidFill>
              </a:rPr>
              <a:t>A different school may define what 40% teaching means differently than UW.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 sz="1800" dirty="0">
                <a:solidFill>
                  <a:schemeClr val="tx1"/>
                </a:solidFill>
              </a:rPr>
              <a:t>At UW this decision is even managed at the department level</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 sz="1800" dirty="0">
                <a:solidFill>
                  <a:schemeClr val="tx1"/>
                </a:solidFill>
              </a:rPr>
              <a:t>In ChemE at UW, faculty are expected to teach 3 classes per year (equivalent of 2 semester classes).  Unless a special circumstance applies...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 sz="1800" dirty="0">
                <a:solidFill>
                  <a:schemeClr val="tx1"/>
                </a:solidFill>
              </a:rPr>
              <a:t>Schools with a larger research expenditures (i.e., more grants and contracts) will, in general, have more surplus funds to support research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 sz="1800" dirty="0">
                <a:solidFill>
                  <a:schemeClr val="tx1"/>
                </a:solidFill>
              </a:rPr>
              <a:t>A fraction of overhead (or indirect costs) is reinvested to support research.  For example, more shared research facilities, etc…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 sz="1800" dirty="0">
                <a:solidFill>
                  <a:schemeClr val="tx1"/>
                </a:solidFill>
              </a:rPr>
              <a:t>There are </a:t>
            </a:r>
            <a:r>
              <a:rPr lang="en" sz="1800" b="1" dirty="0">
                <a:solidFill>
                  <a:schemeClr val="tx1"/>
                </a:solidFill>
              </a:rPr>
              <a:t>many</a:t>
            </a:r>
            <a:r>
              <a:rPr lang="en" sz="1800" dirty="0">
                <a:solidFill>
                  <a:schemeClr val="tx1"/>
                </a:solidFill>
              </a:rPr>
              <a:t> exceptions to this rule </a:t>
            </a:r>
          </a:p>
          <a:p>
            <a:pPr marL="0" marR="0" lvl="0" indent="0" algn="l" defTabSz="914400" rtl="0" eaLnBrk="1" fontAlgn="auto" latinLnBrk="0" hangingPunct="1">
              <a:lnSpc>
                <a:spcPct val="100000"/>
              </a:lnSpc>
              <a:spcBef>
                <a:spcPts val="0"/>
              </a:spcBef>
              <a:spcAft>
                <a:spcPts val="0"/>
              </a:spcAft>
              <a:buClrTx/>
              <a:buSzTx/>
              <a:buFontTx/>
              <a:buNone/>
              <a:tabLst/>
              <a:defRPr/>
            </a:pPr>
            <a:r>
              <a:rPr lang="en" sz="1800" dirty="0">
                <a:solidFill>
                  <a:schemeClr val="tx1"/>
                </a:solidFill>
              </a:rPr>
              <a:t>Universities are </a:t>
            </a:r>
            <a:r>
              <a:rPr lang="en" sz="1800" b="1" i="1" dirty="0">
                <a:solidFill>
                  <a:schemeClr val="tx1"/>
                </a:solidFill>
              </a:rPr>
              <a:t>extremely</a:t>
            </a:r>
            <a:r>
              <a:rPr lang="en" sz="1800" dirty="0">
                <a:solidFill>
                  <a:schemeClr val="tx1"/>
                </a:solidFill>
              </a:rPr>
              <a:t> heterogeneous collections of departments. For TT faculty, the department, and local microenvironment, matter much more than the reputation of the university or college.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sz="120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2B7E996E-5734-442A-8DB0-1F770383E75E}" type="slidenum">
              <a:rPr lang="en-US" smtClean="0"/>
              <a:t>10</a:t>
            </a:fld>
            <a:endParaRPr lang="en-US"/>
          </a:p>
        </p:txBody>
      </p:sp>
    </p:spTree>
    <p:extLst>
      <p:ext uri="{BB962C8B-B14F-4D97-AF65-F5344CB8AC3E}">
        <p14:creationId xmlns:p14="http://schemas.microsoft.com/office/powerpoint/2010/main" val="1570713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examples of places where my time goes any given week in my first 5 years as a faculty. They do not all happen at the same time or all talk place every week!!</a:t>
            </a:r>
          </a:p>
        </p:txBody>
      </p:sp>
      <p:sp>
        <p:nvSpPr>
          <p:cNvPr id="4" name="Slide Number Placeholder 3"/>
          <p:cNvSpPr>
            <a:spLocks noGrp="1"/>
          </p:cNvSpPr>
          <p:nvPr>
            <p:ph type="sldNum" sz="quarter" idx="5"/>
          </p:nvPr>
        </p:nvSpPr>
        <p:spPr/>
        <p:txBody>
          <a:bodyPr/>
          <a:lstStyle/>
          <a:p>
            <a:fld id="{2B7E996E-5734-442A-8DB0-1F770383E75E}" type="slidenum">
              <a:rPr lang="en-US" smtClean="0"/>
              <a:t>13</a:t>
            </a:fld>
            <a:endParaRPr lang="en-US"/>
          </a:p>
        </p:txBody>
      </p:sp>
    </p:spTree>
    <p:extLst>
      <p:ext uri="{BB962C8B-B14F-4D97-AF65-F5344CB8AC3E}">
        <p14:creationId xmlns:p14="http://schemas.microsoft.com/office/powerpoint/2010/main" val="581884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228600" rtl="0">
              <a:spcBef>
                <a:spcPts val="0"/>
              </a:spcBef>
            </a:pPr>
            <a:endParaRPr lang="en" sz="1800" dirty="0">
              <a:solidFill>
                <a:schemeClr val="tx1"/>
              </a:solidFill>
            </a:endParaRPr>
          </a:p>
        </p:txBody>
      </p:sp>
      <p:sp>
        <p:nvSpPr>
          <p:cNvPr id="4" name="Slide Number Placeholder 3"/>
          <p:cNvSpPr>
            <a:spLocks noGrp="1"/>
          </p:cNvSpPr>
          <p:nvPr>
            <p:ph type="sldNum" sz="quarter" idx="5"/>
          </p:nvPr>
        </p:nvSpPr>
        <p:spPr/>
        <p:txBody>
          <a:bodyPr/>
          <a:lstStyle/>
          <a:p>
            <a:fld id="{2B7E996E-5734-442A-8DB0-1F770383E75E}" type="slidenum">
              <a:rPr lang="en-US" smtClean="0"/>
              <a:t>15</a:t>
            </a:fld>
            <a:endParaRPr lang="en-US"/>
          </a:p>
        </p:txBody>
      </p:sp>
    </p:spTree>
    <p:extLst>
      <p:ext uri="{BB962C8B-B14F-4D97-AF65-F5344CB8AC3E}">
        <p14:creationId xmlns:p14="http://schemas.microsoft.com/office/powerpoint/2010/main" val="1962716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produce </a:t>
            </a:r>
            <a:r>
              <a:rPr lang="en-US" dirty="0" err="1"/>
              <a:t>produce</a:t>
            </a:r>
            <a:r>
              <a:rPr lang="en-US" dirty="0"/>
              <a:t> </a:t>
            </a:r>
            <a:r>
              <a:rPr lang="en-US" dirty="0" err="1"/>
              <a:t>produce</a:t>
            </a:r>
            <a:r>
              <a:rPr lang="en-US" dirty="0"/>
              <a:t> is to make sure you appease the ‘bean counters’, which there will be. Quality matters (and should matter more in my opinion) but you want to make sure you have some demonstration of your ability to convert ideas into products (papers, talks, software, books, patents, </a:t>
            </a:r>
            <a:r>
              <a:rPr lang="en-US" dirty="0" err="1"/>
              <a:t>etc</a:t>
            </a:r>
            <a:r>
              <a:rPr lang="en-US" dirty="0"/>
              <a:t>)</a:t>
            </a:r>
          </a:p>
        </p:txBody>
      </p:sp>
      <p:sp>
        <p:nvSpPr>
          <p:cNvPr id="4" name="Slide Number Placeholder 3"/>
          <p:cNvSpPr>
            <a:spLocks noGrp="1"/>
          </p:cNvSpPr>
          <p:nvPr>
            <p:ph type="sldNum" sz="quarter" idx="5"/>
          </p:nvPr>
        </p:nvSpPr>
        <p:spPr/>
        <p:txBody>
          <a:bodyPr/>
          <a:lstStyle/>
          <a:p>
            <a:fld id="{2B7E996E-5734-442A-8DB0-1F770383E75E}" type="slidenum">
              <a:rPr lang="en-US" smtClean="0"/>
              <a:t>18</a:t>
            </a:fld>
            <a:endParaRPr lang="en-US"/>
          </a:p>
        </p:txBody>
      </p:sp>
    </p:spTree>
    <p:extLst>
      <p:ext uri="{BB962C8B-B14F-4D97-AF65-F5344CB8AC3E}">
        <p14:creationId xmlns:p14="http://schemas.microsoft.com/office/powerpoint/2010/main" val="3798784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rtl="0">
              <a:spcBef>
                <a:spcPts val="0"/>
              </a:spcBef>
              <a:buClr>
                <a:srgbClr val="000000"/>
              </a:buClr>
              <a:buChar char="○"/>
            </a:pPr>
            <a:r>
              <a:rPr lang="en" sz="1600" dirty="0">
                <a:solidFill>
                  <a:srgbClr val="000000"/>
                </a:solidFill>
              </a:rPr>
              <a:t>The year you wish to apply with the highest chance you should plan to attend AIChE, give 1-2 talks, and present at poster at “Meet The Faculty Candidates” poster session.  Your cover letter should explain when/where are your talks and posters.</a:t>
            </a:r>
          </a:p>
          <a:p>
            <a:pPr marL="457200" lvl="0" indent="-228600" rtl="0">
              <a:spcBef>
                <a:spcPts val="0"/>
              </a:spcBef>
              <a:buClr>
                <a:srgbClr val="000000"/>
              </a:buClr>
              <a:buChar char="○"/>
            </a:pPr>
            <a:r>
              <a:rPr lang="en" sz="1600" dirty="0">
                <a:solidFill>
                  <a:srgbClr val="000000"/>
                </a:solidFill>
              </a:rPr>
              <a:t>The poster session is a time for networking. Many departments use it is a pre-screen. Some departments don’t use it at all. </a:t>
            </a:r>
          </a:p>
          <a:p>
            <a:pPr marL="914400" lvl="1" indent="-228600" rtl="0">
              <a:spcBef>
                <a:spcPts val="0"/>
              </a:spcBef>
              <a:buClr>
                <a:srgbClr val="000000"/>
              </a:buClr>
              <a:buChar char="○"/>
            </a:pPr>
            <a:r>
              <a:rPr lang="en" sz="1600" dirty="0">
                <a:solidFill>
                  <a:srgbClr val="000000"/>
                </a:solidFill>
              </a:rPr>
              <a:t>Individual departments have different requirements. Some want a single PDF, some want separate documents.  It will take several days or a week to write different cover letters and submit all the pieces.  </a:t>
            </a:r>
          </a:p>
          <a:p>
            <a:pPr marL="1371600" lvl="2" indent="-228600" rtl="0">
              <a:spcBef>
                <a:spcPts val="0"/>
              </a:spcBef>
              <a:buClr>
                <a:srgbClr val="000000"/>
              </a:buClr>
              <a:buChar char="■"/>
            </a:pPr>
            <a:r>
              <a:rPr lang="en" sz="1600" dirty="0">
                <a:solidFill>
                  <a:srgbClr val="000000"/>
                </a:solidFill>
              </a:rPr>
              <a:t>Be careful. A critical mistake (i.e., stating you want to work at UW because nobody in the dept. works on nanomedicine or sending the wrong cover letter to the wrong place will likely get you triaged and removed from consideration). </a:t>
            </a:r>
          </a:p>
          <a:p>
            <a:endParaRPr lang="en-US" dirty="0"/>
          </a:p>
        </p:txBody>
      </p:sp>
      <p:sp>
        <p:nvSpPr>
          <p:cNvPr id="4" name="Slide Number Placeholder 3"/>
          <p:cNvSpPr>
            <a:spLocks noGrp="1"/>
          </p:cNvSpPr>
          <p:nvPr>
            <p:ph type="sldNum" sz="quarter" idx="5"/>
          </p:nvPr>
        </p:nvSpPr>
        <p:spPr/>
        <p:txBody>
          <a:bodyPr/>
          <a:lstStyle/>
          <a:p>
            <a:fld id="{2B7E996E-5734-442A-8DB0-1F770383E75E}" type="slidenum">
              <a:rPr lang="en-US" smtClean="0"/>
              <a:t>21</a:t>
            </a:fld>
            <a:endParaRPr lang="en-US"/>
          </a:p>
        </p:txBody>
      </p:sp>
    </p:spTree>
    <p:extLst>
      <p:ext uri="{BB962C8B-B14F-4D97-AF65-F5344CB8AC3E}">
        <p14:creationId xmlns:p14="http://schemas.microsoft.com/office/powerpoint/2010/main" val="3171443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kern="1200" dirty="0">
                <a:solidFill>
                  <a:schemeClr val="tx1"/>
                </a:solidFill>
                <a:effectLst/>
                <a:latin typeface="+mn-lt"/>
                <a:ea typeface="+mn-ea"/>
                <a:cs typeface="+mn-cs"/>
              </a:rPr>
              <a:t>Committee guidelines</a:t>
            </a:r>
          </a:p>
          <a:p>
            <a:r>
              <a:rPr lang="en-US" sz="1200" u="sng" kern="1200" dirty="0">
                <a:solidFill>
                  <a:schemeClr val="tx1"/>
                </a:solidFill>
                <a:effectLst/>
                <a:latin typeface="+mn-lt"/>
                <a:ea typeface="+mn-ea"/>
                <a:cs typeface="+mn-cs"/>
              </a:rPr>
              <a:t>Stage 1 – Initial </a:t>
            </a:r>
            <a:r>
              <a:rPr lang="en-US" sz="1200" u="sng" kern="1200" dirty="0" err="1">
                <a:solidFill>
                  <a:schemeClr val="tx1"/>
                </a:solidFill>
                <a:effectLst/>
                <a:latin typeface="+mn-lt"/>
                <a:ea typeface="+mn-ea"/>
                <a:cs typeface="+mn-cs"/>
              </a:rPr>
              <a:t>Interfolio</a:t>
            </a:r>
            <a:r>
              <a:rPr lang="en-US" sz="1200" u="sng" kern="1200" dirty="0">
                <a:solidFill>
                  <a:schemeClr val="tx1"/>
                </a:solidFill>
                <a:effectLst/>
                <a:latin typeface="+mn-lt"/>
                <a:ea typeface="+mn-ea"/>
                <a:cs typeface="+mn-cs"/>
              </a:rPr>
              <a:t> screening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criteria are weighted equally. Apply a score of 1 (Poor) to 4 (Excellent) for each criteria. To be competitive, candidates must receive a good or excellent in all categories to be clear candidates for the next round. A single poor score will disqualify a candidate from proceeding to the next round. However all candidates can be discussed by the search committee, regardless of score. Each applicant will be evaluated by two search committee members. </a:t>
            </a:r>
            <a:endParaRPr lang="en-US" dirty="0"/>
          </a:p>
        </p:txBody>
      </p:sp>
      <p:sp>
        <p:nvSpPr>
          <p:cNvPr id="4" name="Slide Number Placeholder 3"/>
          <p:cNvSpPr>
            <a:spLocks noGrp="1"/>
          </p:cNvSpPr>
          <p:nvPr>
            <p:ph type="sldNum" sz="quarter" idx="5"/>
          </p:nvPr>
        </p:nvSpPr>
        <p:spPr/>
        <p:txBody>
          <a:bodyPr/>
          <a:lstStyle/>
          <a:p>
            <a:fld id="{2B7E996E-5734-442A-8DB0-1F770383E75E}" type="slidenum">
              <a:rPr lang="en-US" smtClean="0"/>
              <a:t>27</a:t>
            </a:fld>
            <a:endParaRPr lang="en-US"/>
          </a:p>
        </p:txBody>
      </p:sp>
    </p:spTree>
    <p:extLst>
      <p:ext uri="{BB962C8B-B14F-4D97-AF65-F5344CB8AC3E}">
        <p14:creationId xmlns:p14="http://schemas.microsoft.com/office/powerpoint/2010/main" val="27860242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l">
              <a:defRPr sz="4400" b="0">
                <a:solidFill>
                  <a:schemeClr val="tx1"/>
                </a:solidFill>
                <a:latin typeface="+mj-lt"/>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80188"/>
            <a:ext cx="6858000" cy="774581"/>
          </a:xfrm>
        </p:spPr>
        <p:txBody>
          <a:bodyPr/>
          <a:lstStyle>
            <a:lvl1pPr marL="0" indent="0" algn="ctr">
              <a:buNone/>
              <a:defRPr sz="2400">
                <a:solidFill>
                  <a:schemeClr val="tx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a:stretch>
            <a:fillRect/>
          </a:stretch>
        </p:blipFill>
        <p:spPr>
          <a:xfrm>
            <a:off x="7694932" y="5892801"/>
            <a:ext cx="1371600" cy="927100"/>
          </a:xfrm>
          <a:prstGeom prst="rect">
            <a:avLst/>
          </a:prstGeom>
        </p:spPr>
      </p:pic>
      <p:sp>
        <p:nvSpPr>
          <p:cNvPr id="4" name="Snip Diagonal Corner Rectangle 3"/>
          <p:cNvSpPr/>
          <p:nvPr userDrawn="1"/>
        </p:nvSpPr>
        <p:spPr>
          <a:xfrm>
            <a:off x="685800" y="3509963"/>
            <a:ext cx="1642730" cy="170225"/>
          </a:xfrm>
          <a:prstGeom prst="snip2DiagRect">
            <a:avLst/>
          </a:prstGeom>
          <a:solidFill>
            <a:schemeClr val="accent5">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a:stretch>
            <a:fillRect/>
          </a:stretch>
        </p:blipFill>
        <p:spPr>
          <a:xfrm>
            <a:off x="170494" y="6656936"/>
            <a:ext cx="2425295" cy="162965"/>
          </a:xfrm>
          <a:prstGeom prst="rect">
            <a:avLst/>
          </a:prstGeom>
        </p:spPr>
      </p:pic>
    </p:spTree>
    <p:extLst>
      <p:ext uri="{BB962C8B-B14F-4D97-AF65-F5344CB8AC3E}">
        <p14:creationId xmlns:p14="http://schemas.microsoft.com/office/powerpoint/2010/main" val="1617711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63286"/>
            <a:ext cx="9144000" cy="837957"/>
          </a:xfrm>
          <a:prstGeom prst="rect">
            <a:avLst/>
          </a:prstGeom>
          <a:solidFill>
            <a:srgbClr val="203864">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p:cNvSpPr>
            <a:spLocks noGrp="1"/>
          </p:cNvSpPr>
          <p:nvPr>
            <p:ph type="title"/>
          </p:nvPr>
        </p:nvSpPr>
        <p:spPr>
          <a:xfrm>
            <a:off x="219808" y="166531"/>
            <a:ext cx="8924192" cy="825920"/>
          </a:xfrm>
        </p:spPr>
        <p:txBody>
          <a:bodyPr>
            <a:normAutofit/>
          </a:bodyPr>
          <a:lstStyle>
            <a:lvl1pPr algn="l">
              <a:defRPr sz="3200">
                <a:solidFill>
                  <a:schemeClr val="tx1"/>
                </a:solidFill>
                <a:latin typeface="+mj-lt"/>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28650" y="1258207"/>
            <a:ext cx="7886700" cy="4551363"/>
          </a:xfrm>
        </p:spPr>
        <p:txBody>
          <a:bodyPr>
            <a:normAutofit/>
          </a:bodyPr>
          <a:lstStyle>
            <a:lvl1pPr>
              <a:defRPr sz="2400">
                <a:solidFill>
                  <a:schemeClr val="tx1"/>
                </a:solidFill>
                <a:latin typeface="+mn-lt"/>
                <a:cs typeface="Arial" panose="020B0604020202020204" pitchFamily="34" charset="0"/>
              </a:defRPr>
            </a:lvl1pPr>
            <a:lvl2pPr>
              <a:defRPr sz="2000">
                <a:solidFill>
                  <a:schemeClr val="tx1"/>
                </a:solidFill>
                <a:latin typeface="+mn-lt"/>
                <a:cs typeface="Arial" panose="020B0604020202020204" pitchFamily="34" charset="0"/>
              </a:defRPr>
            </a:lvl2pPr>
            <a:lvl3pPr>
              <a:defRPr sz="1800">
                <a:solidFill>
                  <a:schemeClr val="tx1"/>
                </a:solidFill>
                <a:latin typeface="+mn-lt"/>
                <a:cs typeface="Arial" panose="020B0604020202020204" pitchFamily="34" charset="0"/>
              </a:defRPr>
            </a:lvl3pPr>
            <a:lvl4pPr>
              <a:defRPr sz="1600">
                <a:solidFill>
                  <a:schemeClr val="tx1"/>
                </a:solidFill>
                <a:latin typeface="+mn-lt"/>
                <a:cs typeface="Arial" panose="020B0604020202020204" pitchFamily="34" charset="0"/>
              </a:defRPr>
            </a:lvl4pPr>
            <a:lvl5pPr>
              <a:defRPr sz="16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7">
            <a:extLst>
              <a:ext uri="{FF2B5EF4-FFF2-40B4-BE49-F238E27FC236}">
                <a16:creationId xmlns:a16="http://schemas.microsoft.com/office/drawing/2014/main" id="{8B26D041-4F10-40E4-B8CF-5DED339EAB4B}"/>
              </a:ext>
            </a:extLst>
          </p:cNvPr>
          <p:cNvSpPr>
            <a:spLocks noGrp="1"/>
          </p:cNvSpPr>
          <p:nvPr>
            <p:ph type="ftr" sz="quarter" idx="11"/>
          </p:nvPr>
        </p:nvSpPr>
        <p:spPr>
          <a:xfrm>
            <a:off x="87924" y="6541476"/>
            <a:ext cx="8924192" cy="263769"/>
          </a:xfrm>
          <a:prstGeom prst="rect">
            <a:avLst/>
          </a:prstGeom>
        </p:spPr>
        <p:txBody>
          <a:bodyPr/>
          <a:lstStyle>
            <a:lvl1pPr>
              <a:defRPr sz="1000"/>
            </a:lvl1pPr>
          </a:lstStyle>
          <a:p>
            <a:endParaRPr lang="en-US" dirty="0"/>
          </a:p>
        </p:txBody>
      </p:sp>
    </p:spTree>
    <p:extLst>
      <p:ext uri="{BB962C8B-B14F-4D97-AF65-F5344CB8AC3E}">
        <p14:creationId xmlns:p14="http://schemas.microsoft.com/office/powerpoint/2010/main" val="2431967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015" y="175323"/>
            <a:ext cx="8932985" cy="825920"/>
          </a:xfrm>
        </p:spPr>
        <p:txBody>
          <a:bodyPr>
            <a:normAutofit/>
          </a:bodyPr>
          <a:lstStyle>
            <a:lvl1pPr algn="l">
              <a:defRPr sz="3200">
                <a:solidFill>
                  <a:schemeClr val="bg1"/>
                </a:solidFill>
                <a:latin typeface="+mj-lt"/>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28650" y="1258207"/>
            <a:ext cx="7886700" cy="4551363"/>
          </a:xfrm>
        </p:spPr>
        <p:txBody>
          <a:bodyPr>
            <a:normAutofit/>
          </a:bodyPr>
          <a:lstStyle>
            <a:lvl1pPr>
              <a:defRPr sz="2400">
                <a:solidFill>
                  <a:schemeClr val="bg1"/>
                </a:solidFill>
                <a:latin typeface="+mn-lt"/>
                <a:cs typeface="Arial" panose="020B0604020202020204" pitchFamily="34" charset="0"/>
              </a:defRPr>
            </a:lvl1pPr>
            <a:lvl2pPr>
              <a:defRPr sz="2000">
                <a:solidFill>
                  <a:schemeClr val="bg1"/>
                </a:solidFill>
                <a:latin typeface="+mn-lt"/>
                <a:cs typeface="Arial" panose="020B0604020202020204" pitchFamily="34" charset="0"/>
              </a:defRPr>
            </a:lvl2pPr>
            <a:lvl3pPr>
              <a:defRPr sz="1800">
                <a:solidFill>
                  <a:schemeClr val="bg1"/>
                </a:solidFill>
                <a:latin typeface="+mn-lt"/>
                <a:cs typeface="Arial" panose="020B0604020202020204" pitchFamily="34" charset="0"/>
              </a:defRPr>
            </a:lvl3pPr>
            <a:lvl4pPr>
              <a:defRPr sz="1600">
                <a:solidFill>
                  <a:schemeClr val="bg1"/>
                </a:solidFill>
                <a:latin typeface="+mn-lt"/>
                <a:cs typeface="Arial" panose="020B0604020202020204" pitchFamily="34" charset="0"/>
              </a:defRPr>
            </a:lvl4pPr>
            <a:lvl5pPr>
              <a:defRPr sz="1600">
                <a:solidFill>
                  <a:schemeClr val="bg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7">
            <a:extLst>
              <a:ext uri="{FF2B5EF4-FFF2-40B4-BE49-F238E27FC236}">
                <a16:creationId xmlns:a16="http://schemas.microsoft.com/office/drawing/2014/main" id="{8BC30027-D081-4349-9704-1FE27BEF5EBC}"/>
              </a:ext>
            </a:extLst>
          </p:cNvPr>
          <p:cNvSpPr>
            <a:spLocks noGrp="1"/>
          </p:cNvSpPr>
          <p:nvPr>
            <p:ph type="ftr" sz="quarter" idx="11"/>
          </p:nvPr>
        </p:nvSpPr>
        <p:spPr>
          <a:xfrm>
            <a:off x="87924" y="6541476"/>
            <a:ext cx="8924192" cy="263769"/>
          </a:xfrm>
          <a:prstGeom prst="rect">
            <a:avLst/>
          </a:prstGeom>
        </p:spPr>
        <p:txBody>
          <a:bodyPr/>
          <a:lstStyle>
            <a:lvl1pPr>
              <a:defRPr sz="1000">
                <a:solidFill>
                  <a:schemeClr val="bg1"/>
                </a:solidFill>
              </a:defRPr>
            </a:lvl1pPr>
          </a:lstStyle>
          <a:p>
            <a:endParaRPr lang="en-US" dirty="0"/>
          </a:p>
        </p:txBody>
      </p:sp>
    </p:spTree>
    <p:extLst>
      <p:ext uri="{BB962C8B-B14F-4D97-AF65-F5344CB8AC3E}">
        <p14:creationId xmlns:p14="http://schemas.microsoft.com/office/powerpoint/2010/main" val="857407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75280"/>
            <a:ext cx="9144000" cy="1325563"/>
          </a:xfrm>
        </p:spPr>
        <p:txBody>
          <a:bodyPr/>
          <a:lstStyle>
            <a:lvl1pPr algn="ctr">
              <a:defRPr>
                <a:solidFill>
                  <a:schemeClr val="bg1"/>
                </a:solidFill>
                <a:latin typeface="+mj-lt"/>
              </a:defRPr>
            </a:lvl1pPr>
          </a:lstStyle>
          <a:p>
            <a:r>
              <a:rPr lang="en-US" dirty="0"/>
              <a:t>Click to edit Master title style</a:t>
            </a:r>
          </a:p>
        </p:txBody>
      </p:sp>
    </p:spTree>
    <p:extLst>
      <p:ext uri="{BB962C8B-B14F-4D97-AF65-F5344CB8AC3E}">
        <p14:creationId xmlns:p14="http://schemas.microsoft.com/office/powerpoint/2010/main" val="1136194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2743200"/>
            <a:ext cx="9144000" cy="837957"/>
          </a:xfrm>
          <a:prstGeom prst="rect">
            <a:avLst/>
          </a:prstGeom>
          <a:solidFill>
            <a:schemeClr val="accent5">
              <a:lumMod val="5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6" name="Title 1"/>
          <p:cNvSpPr>
            <a:spLocks noGrp="1"/>
          </p:cNvSpPr>
          <p:nvPr>
            <p:ph type="title"/>
          </p:nvPr>
        </p:nvSpPr>
        <p:spPr>
          <a:xfrm>
            <a:off x="219808" y="2743200"/>
            <a:ext cx="8924192" cy="825920"/>
          </a:xfrm>
        </p:spPr>
        <p:txBody>
          <a:bodyPr>
            <a:normAutofit/>
          </a:bodyPr>
          <a:lstStyle>
            <a:lvl1pPr algn="l">
              <a:defRPr sz="3200">
                <a:solidFill>
                  <a:schemeClr val="tx1"/>
                </a:solidFill>
                <a:latin typeface="+mj-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32165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475280"/>
            <a:ext cx="9144000" cy="1325563"/>
          </a:xfrm>
        </p:spPr>
        <p:txBody>
          <a:bodyPr/>
          <a:lstStyle>
            <a:lvl1pPr algn="ctr">
              <a:defRPr>
                <a:solidFill>
                  <a:schemeClr val="tx1"/>
                </a:solidFill>
                <a:latin typeface="+mj-lt"/>
              </a:defRPr>
            </a:lvl1pPr>
          </a:lstStyle>
          <a:p>
            <a:r>
              <a:rPr lang="en-US" dirty="0"/>
              <a:t>Click to edit Master title style</a:t>
            </a:r>
          </a:p>
        </p:txBody>
      </p:sp>
    </p:spTree>
    <p:extLst>
      <p:ext uri="{BB962C8B-B14F-4D97-AF65-F5344CB8AC3E}">
        <p14:creationId xmlns:p14="http://schemas.microsoft.com/office/powerpoint/2010/main" val="4470116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22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72532"/>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7249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66" r:id="rId4"/>
    <p:sldLayoutId id="2147483667" r:id="rId5"/>
    <p:sldLayoutId id="2147483668" r:id="rId6"/>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122363"/>
            <a:ext cx="7941366" cy="2387600"/>
          </a:xfrm>
        </p:spPr>
        <p:txBody>
          <a:bodyPr>
            <a:normAutofit/>
          </a:bodyPr>
          <a:lstStyle/>
          <a:p>
            <a:r>
              <a:rPr lang="en-US" sz="3600" dirty="0"/>
              <a:t>Academic career path</a:t>
            </a:r>
          </a:p>
        </p:txBody>
      </p:sp>
      <p:sp>
        <p:nvSpPr>
          <p:cNvPr id="3" name="Subtitle 2"/>
          <p:cNvSpPr>
            <a:spLocks noGrp="1"/>
          </p:cNvSpPr>
          <p:nvPr>
            <p:ph type="subTitle" idx="1"/>
          </p:nvPr>
        </p:nvSpPr>
        <p:spPr>
          <a:xfrm>
            <a:off x="1143000" y="3680188"/>
            <a:ext cx="6858000" cy="2309132"/>
          </a:xfrm>
        </p:spPr>
        <p:txBody>
          <a:bodyPr>
            <a:noAutofit/>
          </a:bodyPr>
          <a:lstStyle/>
          <a:p>
            <a:pPr>
              <a:lnSpc>
                <a:spcPct val="100000"/>
              </a:lnSpc>
              <a:spcBef>
                <a:spcPts val="0"/>
              </a:spcBef>
            </a:pPr>
            <a:r>
              <a:rPr lang="en-US" sz="1600" dirty="0"/>
              <a:t>Elizabeth Nance, PhD</a:t>
            </a:r>
          </a:p>
          <a:p>
            <a:pPr>
              <a:lnSpc>
                <a:spcPct val="100000"/>
              </a:lnSpc>
              <a:spcBef>
                <a:spcPts val="0"/>
              </a:spcBef>
            </a:pPr>
            <a:r>
              <a:rPr lang="en-US" sz="1600" b="1" dirty="0"/>
              <a:t>Clare </a:t>
            </a:r>
            <a:r>
              <a:rPr lang="en-US" sz="1600" b="1" dirty="0" err="1"/>
              <a:t>Boothe</a:t>
            </a:r>
            <a:r>
              <a:rPr lang="en-US" sz="1600" b="1" dirty="0"/>
              <a:t> </a:t>
            </a:r>
            <a:r>
              <a:rPr lang="en-US" sz="1600" b="1" dirty="0" err="1"/>
              <a:t>Luce</a:t>
            </a:r>
            <a:r>
              <a:rPr lang="en-US" sz="1600" b="1" dirty="0"/>
              <a:t> Assistant Professor</a:t>
            </a:r>
          </a:p>
          <a:p>
            <a:pPr>
              <a:lnSpc>
                <a:spcPct val="100000"/>
              </a:lnSpc>
              <a:spcBef>
                <a:spcPts val="0"/>
              </a:spcBef>
            </a:pPr>
            <a:r>
              <a:rPr lang="en-US" sz="1600" b="1" dirty="0"/>
              <a:t>Chemical Engineering; Adjunct, Radiology</a:t>
            </a:r>
          </a:p>
          <a:p>
            <a:pPr>
              <a:lnSpc>
                <a:spcPct val="100000"/>
              </a:lnSpc>
              <a:spcBef>
                <a:spcPts val="0"/>
              </a:spcBef>
            </a:pPr>
            <a:endParaRPr lang="en-US" sz="1600" dirty="0"/>
          </a:p>
          <a:p>
            <a:pPr>
              <a:lnSpc>
                <a:spcPct val="100000"/>
              </a:lnSpc>
              <a:spcBef>
                <a:spcPts val="0"/>
              </a:spcBef>
            </a:pPr>
            <a:r>
              <a:rPr lang="en-US" sz="1600" dirty="0"/>
              <a:t>Center on Human Development and Disability</a:t>
            </a:r>
          </a:p>
          <a:p>
            <a:pPr>
              <a:lnSpc>
                <a:spcPct val="100000"/>
              </a:lnSpc>
              <a:spcBef>
                <a:spcPts val="0"/>
              </a:spcBef>
            </a:pPr>
            <a:r>
              <a:rPr lang="en-US" sz="1600" dirty="0" err="1"/>
              <a:t>eScience</a:t>
            </a:r>
            <a:r>
              <a:rPr lang="en-US" sz="1600" dirty="0"/>
              <a:t> Institute</a:t>
            </a:r>
          </a:p>
          <a:p>
            <a:pPr>
              <a:lnSpc>
                <a:spcPct val="100000"/>
              </a:lnSpc>
              <a:spcBef>
                <a:spcPts val="0"/>
              </a:spcBef>
            </a:pPr>
            <a:r>
              <a:rPr lang="en-US" sz="1600" dirty="0"/>
              <a:t>Molecular Engineering &amp; Sciences Institute</a:t>
            </a:r>
          </a:p>
          <a:p>
            <a:pPr>
              <a:lnSpc>
                <a:spcPct val="100000"/>
              </a:lnSpc>
              <a:spcBef>
                <a:spcPts val="0"/>
              </a:spcBef>
            </a:pPr>
            <a:r>
              <a:rPr lang="en-US" sz="1600" dirty="0"/>
              <a:t>Interdisciplinary Center for Exposures, Diseases, Genomics, and Environment</a:t>
            </a:r>
          </a:p>
          <a:p>
            <a:pPr>
              <a:lnSpc>
                <a:spcPct val="100000"/>
              </a:lnSpc>
              <a:spcBef>
                <a:spcPts val="0"/>
              </a:spcBef>
            </a:pPr>
            <a:endParaRPr lang="en-US" sz="1600" dirty="0"/>
          </a:p>
          <a:p>
            <a:pPr>
              <a:lnSpc>
                <a:spcPct val="100000"/>
              </a:lnSpc>
              <a:spcBef>
                <a:spcPts val="0"/>
              </a:spcBef>
            </a:pPr>
            <a:endParaRPr lang="en-US" sz="1600" dirty="0"/>
          </a:p>
          <a:p>
            <a:pPr>
              <a:lnSpc>
                <a:spcPct val="100000"/>
              </a:lnSpc>
              <a:spcBef>
                <a:spcPts val="0"/>
              </a:spcBef>
            </a:pPr>
            <a:r>
              <a:rPr lang="en-US" sz="1600" i="1" dirty="0"/>
              <a:t>Updated August 15, 2020</a:t>
            </a:r>
          </a:p>
          <a:p>
            <a:pPr>
              <a:lnSpc>
                <a:spcPct val="100000"/>
              </a:lnSpc>
              <a:spcBef>
                <a:spcPts val="0"/>
              </a:spcBef>
            </a:pPr>
            <a:endParaRPr lang="en-US" sz="1600" dirty="0"/>
          </a:p>
          <a:p>
            <a:pPr>
              <a:lnSpc>
                <a:spcPct val="100000"/>
              </a:lnSpc>
              <a:spcBef>
                <a:spcPts val="0"/>
              </a:spcBef>
            </a:pPr>
            <a:endParaRPr lang="en-US" sz="1600" dirty="0"/>
          </a:p>
          <a:p>
            <a:pPr>
              <a:lnSpc>
                <a:spcPct val="100000"/>
              </a:lnSpc>
              <a:spcBef>
                <a:spcPts val="0"/>
              </a:spcBef>
            </a:pPr>
            <a:endParaRPr lang="en-US" sz="1800" i="1" dirty="0"/>
          </a:p>
          <a:p>
            <a:pPr>
              <a:lnSpc>
                <a:spcPct val="100000"/>
              </a:lnSpc>
              <a:spcBef>
                <a:spcPts val="0"/>
              </a:spcBef>
            </a:pPr>
            <a:endParaRPr lang="en-US" sz="1800" i="1" dirty="0"/>
          </a:p>
        </p:txBody>
      </p:sp>
    </p:spTree>
    <p:extLst>
      <p:ext uri="{BB962C8B-B14F-4D97-AF65-F5344CB8AC3E}">
        <p14:creationId xmlns:p14="http://schemas.microsoft.com/office/powerpoint/2010/main" val="4049982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BF80B-9538-497D-B1BB-ACC33DD4A797}"/>
              </a:ext>
            </a:extLst>
          </p:cNvPr>
          <p:cNvSpPr>
            <a:spLocks noGrp="1"/>
          </p:cNvSpPr>
          <p:nvPr>
            <p:ph type="title"/>
          </p:nvPr>
        </p:nvSpPr>
        <p:spPr/>
        <p:txBody>
          <a:bodyPr/>
          <a:lstStyle/>
          <a:p>
            <a:r>
              <a:rPr lang="en-US" dirty="0"/>
              <a:t>(Standard) Expectations for tenure-track</a:t>
            </a:r>
          </a:p>
        </p:txBody>
      </p:sp>
      <p:sp>
        <p:nvSpPr>
          <p:cNvPr id="4" name="Rectangle 3">
            <a:extLst>
              <a:ext uri="{FF2B5EF4-FFF2-40B4-BE49-F238E27FC236}">
                <a16:creationId xmlns:a16="http://schemas.microsoft.com/office/drawing/2014/main" id="{8BE65B64-607C-4004-8358-A026D280CD9E}"/>
              </a:ext>
            </a:extLst>
          </p:cNvPr>
          <p:cNvSpPr/>
          <p:nvPr/>
        </p:nvSpPr>
        <p:spPr>
          <a:xfrm>
            <a:off x="81645" y="2759529"/>
            <a:ext cx="3510643" cy="669471"/>
          </a:xfrm>
          <a:prstGeom prst="rect">
            <a:avLst/>
          </a:prstGeom>
          <a:solidFill>
            <a:srgbClr val="203864"/>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CDFB674-72BE-4B3A-93BF-7B1CAA84022B}"/>
              </a:ext>
            </a:extLst>
          </p:cNvPr>
          <p:cNvSpPr/>
          <p:nvPr/>
        </p:nvSpPr>
        <p:spPr>
          <a:xfrm>
            <a:off x="3604535" y="2759527"/>
            <a:ext cx="3510643" cy="669471"/>
          </a:xfrm>
          <a:prstGeom prst="rect">
            <a:avLst/>
          </a:prstGeom>
          <a:solidFill>
            <a:srgbClr val="203864">
              <a:alpha val="50196"/>
            </a:srgbClr>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B91F4D6-8497-499F-B0E1-61756E9C17A6}"/>
              </a:ext>
            </a:extLst>
          </p:cNvPr>
          <p:cNvSpPr/>
          <p:nvPr/>
        </p:nvSpPr>
        <p:spPr>
          <a:xfrm>
            <a:off x="7127425" y="2759527"/>
            <a:ext cx="1943100" cy="669471"/>
          </a:xfrm>
          <a:prstGeom prst="rect">
            <a:avLst/>
          </a:prstGeom>
          <a:solidFill>
            <a:srgbClr val="203864">
              <a:alpha val="25098"/>
            </a:srgbClr>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BC58EA8-F2F6-4B05-8C92-4CF65D82BA88}"/>
              </a:ext>
            </a:extLst>
          </p:cNvPr>
          <p:cNvSpPr txBox="1"/>
          <p:nvPr/>
        </p:nvSpPr>
        <p:spPr>
          <a:xfrm>
            <a:off x="81645" y="3461653"/>
            <a:ext cx="3510643" cy="369332"/>
          </a:xfrm>
          <a:prstGeom prst="rect">
            <a:avLst/>
          </a:prstGeom>
          <a:noFill/>
        </p:spPr>
        <p:txBody>
          <a:bodyPr wrap="square" rtlCol="0">
            <a:spAutoFit/>
          </a:bodyPr>
          <a:lstStyle/>
          <a:p>
            <a:pPr algn="ctr"/>
            <a:r>
              <a:rPr lang="en-US" dirty="0"/>
              <a:t>Research</a:t>
            </a:r>
          </a:p>
        </p:txBody>
      </p:sp>
      <p:sp>
        <p:nvSpPr>
          <p:cNvPr id="8" name="TextBox 7">
            <a:extLst>
              <a:ext uri="{FF2B5EF4-FFF2-40B4-BE49-F238E27FC236}">
                <a16:creationId xmlns:a16="http://schemas.microsoft.com/office/drawing/2014/main" id="{1CDA9D9F-1856-480F-8EF5-8D79EAC10354}"/>
              </a:ext>
            </a:extLst>
          </p:cNvPr>
          <p:cNvSpPr txBox="1"/>
          <p:nvPr/>
        </p:nvSpPr>
        <p:spPr>
          <a:xfrm>
            <a:off x="3608617" y="3461653"/>
            <a:ext cx="3510643" cy="369332"/>
          </a:xfrm>
          <a:prstGeom prst="rect">
            <a:avLst/>
          </a:prstGeom>
          <a:noFill/>
        </p:spPr>
        <p:txBody>
          <a:bodyPr wrap="square" rtlCol="0">
            <a:spAutoFit/>
          </a:bodyPr>
          <a:lstStyle/>
          <a:p>
            <a:pPr algn="ctr"/>
            <a:r>
              <a:rPr lang="en-US" dirty="0"/>
              <a:t>Teaching</a:t>
            </a:r>
          </a:p>
        </p:txBody>
      </p:sp>
      <p:sp>
        <p:nvSpPr>
          <p:cNvPr id="9" name="TextBox 8">
            <a:extLst>
              <a:ext uri="{FF2B5EF4-FFF2-40B4-BE49-F238E27FC236}">
                <a16:creationId xmlns:a16="http://schemas.microsoft.com/office/drawing/2014/main" id="{8A2B3AE2-A701-4AC2-8E40-E304F9F82F2B}"/>
              </a:ext>
            </a:extLst>
          </p:cNvPr>
          <p:cNvSpPr txBox="1"/>
          <p:nvPr/>
        </p:nvSpPr>
        <p:spPr>
          <a:xfrm>
            <a:off x="7115178" y="3461653"/>
            <a:ext cx="1947177" cy="369332"/>
          </a:xfrm>
          <a:prstGeom prst="rect">
            <a:avLst/>
          </a:prstGeom>
          <a:noFill/>
        </p:spPr>
        <p:txBody>
          <a:bodyPr wrap="square" rtlCol="0">
            <a:spAutoFit/>
          </a:bodyPr>
          <a:lstStyle/>
          <a:p>
            <a:pPr algn="ctr"/>
            <a:r>
              <a:rPr lang="en-US" dirty="0"/>
              <a:t>Service</a:t>
            </a:r>
          </a:p>
        </p:txBody>
      </p:sp>
      <p:sp>
        <p:nvSpPr>
          <p:cNvPr id="10" name="TextBox 9">
            <a:extLst>
              <a:ext uri="{FF2B5EF4-FFF2-40B4-BE49-F238E27FC236}">
                <a16:creationId xmlns:a16="http://schemas.microsoft.com/office/drawing/2014/main" id="{B5DCA193-1957-49F5-A9EF-63FAF9126297}"/>
              </a:ext>
            </a:extLst>
          </p:cNvPr>
          <p:cNvSpPr txBox="1"/>
          <p:nvPr/>
        </p:nvSpPr>
        <p:spPr>
          <a:xfrm>
            <a:off x="81645" y="2873830"/>
            <a:ext cx="3522890" cy="461665"/>
          </a:xfrm>
          <a:prstGeom prst="rect">
            <a:avLst/>
          </a:prstGeom>
          <a:noFill/>
        </p:spPr>
        <p:txBody>
          <a:bodyPr wrap="square" rtlCol="0">
            <a:spAutoFit/>
          </a:bodyPr>
          <a:lstStyle/>
          <a:p>
            <a:pPr algn="ctr"/>
            <a:r>
              <a:rPr lang="en-US" sz="2400" dirty="0">
                <a:solidFill>
                  <a:schemeClr val="bg1"/>
                </a:solidFill>
              </a:rPr>
              <a:t>40%</a:t>
            </a:r>
          </a:p>
        </p:txBody>
      </p:sp>
      <p:sp>
        <p:nvSpPr>
          <p:cNvPr id="11" name="TextBox 10">
            <a:extLst>
              <a:ext uri="{FF2B5EF4-FFF2-40B4-BE49-F238E27FC236}">
                <a16:creationId xmlns:a16="http://schemas.microsoft.com/office/drawing/2014/main" id="{AE5795E4-5D9B-4B3D-9FE0-6DB8371B7875}"/>
              </a:ext>
            </a:extLst>
          </p:cNvPr>
          <p:cNvSpPr txBox="1"/>
          <p:nvPr/>
        </p:nvSpPr>
        <p:spPr>
          <a:xfrm>
            <a:off x="3616782" y="2873635"/>
            <a:ext cx="3522890" cy="461665"/>
          </a:xfrm>
          <a:prstGeom prst="rect">
            <a:avLst/>
          </a:prstGeom>
          <a:noFill/>
        </p:spPr>
        <p:txBody>
          <a:bodyPr wrap="square" rtlCol="0">
            <a:spAutoFit/>
          </a:bodyPr>
          <a:lstStyle/>
          <a:p>
            <a:pPr algn="ctr"/>
            <a:r>
              <a:rPr lang="en-US" sz="2400" dirty="0">
                <a:solidFill>
                  <a:schemeClr val="bg1"/>
                </a:solidFill>
              </a:rPr>
              <a:t>40%</a:t>
            </a:r>
          </a:p>
        </p:txBody>
      </p:sp>
      <p:sp>
        <p:nvSpPr>
          <p:cNvPr id="12" name="TextBox 11">
            <a:extLst>
              <a:ext uri="{FF2B5EF4-FFF2-40B4-BE49-F238E27FC236}">
                <a16:creationId xmlns:a16="http://schemas.microsoft.com/office/drawing/2014/main" id="{359127A5-A65C-4D14-A384-52B81BAD4EAB}"/>
              </a:ext>
            </a:extLst>
          </p:cNvPr>
          <p:cNvSpPr txBox="1"/>
          <p:nvPr/>
        </p:nvSpPr>
        <p:spPr>
          <a:xfrm>
            <a:off x="7115177" y="2873634"/>
            <a:ext cx="1947177" cy="461665"/>
          </a:xfrm>
          <a:prstGeom prst="rect">
            <a:avLst/>
          </a:prstGeom>
          <a:noFill/>
        </p:spPr>
        <p:txBody>
          <a:bodyPr wrap="square" rtlCol="0">
            <a:spAutoFit/>
          </a:bodyPr>
          <a:lstStyle/>
          <a:p>
            <a:pPr algn="ctr"/>
            <a:r>
              <a:rPr lang="en-US" sz="2400" dirty="0"/>
              <a:t>20%</a:t>
            </a:r>
          </a:p>
        </p:txBody>
      </p:sp>
      <p:sp>
        <p:nvSpPr>
          <p:cNvPr id="13" name="TextBox 12">
            <a:extLst>
              <a:ext uri="{FF2B5EF4-FFF2-40B4-BE49-F238E27FC236}">
                <a16:creationId xmlns:a16="http://schemas.microsoft.com/office/drawing/2014/main" id="{D38B3B89-95FC-4AA1-A460-B8291B4F5482}"/>
              </a:ext>
            </a:extLst>
          </p:cNvPr>
          <p:cNvSpPr txBox="1"/>
          <p:nvPr/>
        </p:nvSpPr>
        <p:spPr>
          <a:xfrm>
            <a:off x="81645" y="2093495"/>
            <a:ext cx="8980709" cy="400110"/>
          </a:xfrm>
          <a:prstGeom prst="rect">
            <a:avLst/>
          </a:prstGeom>
          <a:noFill/>
        </p:spPr>
        <p:txBody>
          <a:bodyPr wrap="square" rtlCol="0">
            <a:spAutoFit/>
          </a:bodyPr>
          <a:lstStyle/>
          <a:p>
            <a:pPr algn="ctr"/>
            <a:r>
              <a:rPr lang="en-US" sz="2000" u="sng" dirty="0"/>
              <a:t>9 months salary/year</a:t>
            </a:r>
          </a:p>
        </p:txBody>
      </p:sp>
      <p:sp>
        <p:nvSpPr>
          <p:cNvPr id="14" name="TextBox 13">
            <a:extLst>
              <a:ext uri="{FF2B5EF4-FFF2-40B4-BE49-F238E27FC236}">
                <a16:creationId xmlns:a16="http://schemas.microsoft.com/office/drawing/2014/main" id="{FADE9EF0-7C3C-4B93-97C4-B74CBCA5F0A7}"/>
              </a:ext>
            </a:extLst>
          </p:cNvPr>
          <p:cNvSpPr txBox="1"/>
          <p:nvPr/>
        </p:nvSpPr>
        <p:spPr>
          <a:xfrm>
            <a:off x="81644" y="4880810"/>
            <a:ext cx="8980709" cy="707886"/>
          </a:xfrm>
          <a:prstGeom prst="rect">
            <a:avLst/>
          </a:prstGeom>
          <a:noFill/>
        </p:spPr>
        <p:txBody>
          <a:bodyPr wrap="square" rtlCol="0">
            <a:spAutoFit/>
          </a:bodyPr>
          <a:lstStyle/>
          <a:p>
            <a:pPr algn="ctr"/>
            <a:r>
              <a:rPr lang="en-US" sz="2000" u="sng" dirty="0"/>
              <a:t>3 months summer</a:t>
            </a:r>
            <a:r>
              <a:rPr lang="en-US" sz="2000" dirty="0"/>
              <a:t>: research </a:t>
            </a:r>
          </a:p>
          <a:p>
            <a:pPr algn="ctr"/>
            <a:r>
              <a:rPr lang="en-US" sz="2000" dirty="0"/>
              <a:t>-&gt; so your 12 months is really 55% research, 30% teaching, 15% service</a:t>
            </a:r>
            <a:endParaRPr lang="en-US" sz="2000" u="sng" dirty="0"/>
          </a:p>
        </p:txBody>
      </p:sp>
    </p:spTree>
    <p:extLst>
      <p:ext uri="{BB962C8B-B14F-4D97-AF65-F5344CB8AC3E}">
        <p14:creationId xmlns:p14="http://schemas.microsoft.com/office/powerpoint/2010/main" val="1371805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3C808-52F5-4E6A-845D-CD3071812F1F}"/>
              </a:ext>
            </a:extLst>
          </p:cNvPr>
          <p:cNvSpPr>
            <a:spLocks noGrp="1"/>
          </p:cNvSpPr>
          <p:nvPr>
            <p:ph type="title"/>
          </p:nvPr>
        </p:nvSpPr>
        <p:spPr/>
        <p:txBody>
          <a:bodyPr/>
          <a:lstStyle/>
          <a:p>
            <a:r>
              <a:rPr lang="en-US" dirty="0"/>
              <a:t>Myths!</a:t>
            </a:r>
          </a:p>
        </p:txBody>
      </p:sp>
      <p:sp>
        <p:nvSpPr>
          <p:cNvPr id="3" name="Content Placeholder 2">
            <a:extLst>
              <a:ext uri="{FF2B5EF4-FFF2-40B4-BE49-F238E27FC236}">
                <a16:creationId xmlns:a16="http://schemas.microsoft.com/office/drawing/2014/main" id="{CC0FFC4F-5C6E-41EB-9470-985F044C1EE5}"/>
              </a:ext>
            </a:extLst>
          </p:cNvPr>
          <p:cNvSpPr>
            <a:spLocks noGrp="1"/>
          </p:cNvSpPr>
          <p:nvPr>
            <p:ph idx="1"/>
          </p:nvPr>
        </p:nvSpPr>
        <p:spPr/>
        <p:txBody>
          <a:bodyPr/>
          <a:lstStyle/>
          <a:p>
            <a:pPr marL="457200" lvl="0">
              <a:spcBef>
                <a:spcPts val="0"/>
              </a:spcBef>
            </a:pPr>
            <a:r>
              <a:rPr lang="en" dirty="0"/>
              <a:t>Faculty at big research schools do not care about teaching</a:t>
            </a:r>
          </a:p>
          <a:p>
            <a:pPr marL="457200" lvl="0">
              <a:spcBef>
                <a:spcPts val="0"/>
              </a:spcBef>
            </a:pPr>
            <a:r>
              <a:rPr lang="en" dirty="0"/>
              <a:t>Faculty at smaller schools or schools with smaller budgets do not care about research </a:t>
            </a:r>
          </a:p>
          <a:p>
            <a:pPr marL="457200" lvl="0">
              <a:spcBef>
                <a:spcPts val="0"/>
              </a:spcBef>
            </a:pPr>
            <a:r>
              <a:rPr lang="en" dirty="0"/>
              <a:t>It is OK if you are a terrible teacher as long as you bring in the big grant money (at any institution)</a:t>
            </a:r>
          </a:p>
          <a:p>
            <a:pPr marL="457200" lvl="0">
              <a:spcBef>
                <a:spcPts val="0"/>
              </a:spcBef>
            </a:pPr>
            <a:r>
              <a:rPr lang="en" dirty="0"/>
              <a:t>It is OK to totally ignore research as long as you are an awesome teacher</a:t>
            </a:r>
            <a:endParaRPr lang="en-US" dirty="0"/>
          </a:p>
        </p:txBody>
      </p:sp>
      <p:sp>
        <p:nvSpPr>
          <p:cNvPr id="4" name="Rectangle 3">
            <a:extLst>
              <a:ext uri="{FF2B5EF4-FFF2-40B4-BE49-F238E27FC236}">
                <a16:creationId xmlns:a16="http://schemas.microsoft.com/office/drawing/2014/main" id="{F5F6B87B-898C-4E43-8FDF-1EFA3C592B8C}"/>
              </a:ext>
            </a:extLst>
          </p:cNvPr>
          <p:cNvSpPr/>
          <p:nvPr/>
        </p:nvSpPr>
        <p:spPr>
          <a:xfrm>
            <a:off x="0" y="5752160"/>
            <a:ext cx="9143999" cy="646331"/>
          </a:xfrm>
          <a:prstGeom prst="rect">
            <a:avLst/>
          </a:prstGeom>
          <a:solidFill>
            <a:srgbClr val="203864"/>
          </a:solidFill>
          <a:ln>
            <a:solidFill>
              <a:srgbClr val="203864"/>
            </a:solidFill>
          </a:ln>
        </p:spPr>
        <p:txBody>
          <a:bodyPr wrap="square">
            <a:spAutoFit/>
          </a:bodyPr>
          <a:lstStyle/>
          <a:p>
            <a:pPr marL="457200" lvl="0" algn="ctr">
              <a:spcBef>
                <a:spcPts val="0"/>
              </a:spcBef>
            </a:pPr>
            <a:r>
              <a:rPr lang="en" dirty="0">
                <a:solidFill>
                  <a:schemeClr val="bg1"/>
                </a:solidFill>
              </a:rPr>
              <a:t>These are </a:t>
            </a:r>
            <a:r>
              <a:rPr lang="en-US" dirty="0">
                <a:solidFill>
                  <a:schemeClr val="bg1"/>
                </a:solidFill>
              </a:rPr>
              <a:t>u</a:t>
            </a:r>
            <a:r>
              <a:rPr lang="en" dirty="0">
                <a:solidFill>
                  <a:schemeClr val="bg1"/>
                </a:solidFill>
              </a:rPr>
              <a:t>ntrue. Stating them can be offensive to many faculty.  </a:t>
            </a:r>
            <a:r>
              <a:rPr lang="en" i="1" dirty="0">
                <a:solidFill>
                  <a:schemeClr val="bg1"/>
                </a:solidFill>
              </a:rPr>
              <a:t>Stating things like this while you are on the job market can be lethal to your chances of getting a job</a:t>
            </a:r>
            <a:r>
              <a:rPr lang="en" dirty="0">
                <a:solidFill>
                  <a:schemeClr val="bg1"/>
                </a:solidFill>
              </a:rPr>
              <a:t>.</a:t>
            </a:r>
          </a:p>
        </p:txBody>
      </p:sp>
    </p:spTree>
    <p:extLst>
      <p:ext uri="{BB962C8B-B14F-4D97-AF65-F5344CB8AC3E}">
        <p14:creationId xmlns:p14="http://schemas.microsoft.com/office/powerpoint/2010/main" val="1385560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37AF2-1080-4277-86ED-522BA1394791}"/>
              </a:ext>
            </a:extLst>
          </p:cNvPr>
          <p:cNvSpPr>
            <a:spLocks noGrp="1"/>
          </p:cNvSpPr>
          <p:nvPr>
            <p:ph type="title"/>
          </p:nvPr>
        </p:nvSpPr>
        <p:spPr/>
        <p:txBody>
          <a:bodyPr/>
          <a:lstStyle/>
          <a:p>
            <a:r>
              <a:rPr lang="en-US" dirty="0"/>
              <a:t>Where would you like to work?</a:t>
            </a:r>
          </a:p>
        </p:txBody>
      </p:sp>
      <p:sp>
        <p:nvSpPr>
          <p:cNvPr id="3" name="Content Placeholder 2">
            <a:extLst>
              <a:ext uri="{FF2B5EF4-FFF2-40B4-BE49-F238E27FC236}">
                <a16:creationId xmlns:a16="http://schemas.microsoft.com/office/drawing/2014/main" id="{0F505C68-E41C-4FBD-B3B5-EE28A00D8003}"/>
              </a:ext>
            </a:extLst>
          </p:cNvPr>
          <p:cNvSpPr>
            <a:spLocks noGrp="1"/>
          </p:cNvSpPr>
          <p:nvPr>
            <p:ph idx="1"/>
          </p:nvPr>
        </p:nvSpPr>
        <p:spPr/>
        <p:txBody>
          <a:bodyPr>
            <a:normAutofit/>
          </a:bodyPr>
          <a:lstStyle/>
          <a:p>
            <a:pPr lvl="0" indent="0">
              <a:spcBef>
                <a:spcPts val="0"/>
              </a:spcBef>
              <a:buNone/>
            </a:pPr>
            <a:r>
              <a:rPr lang="en-US" sz="2000" dirty="0"/>
              <a:t>Considerations</a:t>
            </a:r>
          </a:p>
          <a:p>
            <a:pPr marL="571500" indent="-342900">
              <a:spcBef>
                <a:spcPts val="0"/>
              </a:spcBef>
            </a:pPr>
            <a:r>
              <a:rPr lang="en-US" sz="2000" dirty="0"/>
              <a:t>A university that places maximum emphasis on research productivity </a:t>
            </a:r>
          </a:p>
          <a:p>
            <a:pPr marL="457200" lvl="0">
              <a:spcBef>
                <a:spcPts val="0"/>
              </a:spcBef>
            </a:pPr>
            <a:r>
              <a:rPr lang="en-US" sz="2000" dirty="0"/>
              <a:t>A university that places maximum emphasis on teaching efforts </a:t>
            </a:r>
          </a:p>
          <a:p>
            <a:pPr marL="457200" lvl="0">
              <a:spcBef>
                <a:spcPts val="0"/>
              </a:spcBef>
            </a:pPr>
            <a:r>
              <a:rPr lang="en-US" sz="2000" dirty="0"/>
              <a:t>The above two points are not useful in terms of asking questions of prospective employers.  </a:t>
            </a:r>
          </a:p>
          <a:p>
            <a:pPr marL="457200" lvl="0">
              <a:spcBef>
                <a:spcPts val="0"/>
              </a:spcBef>
            </a:pPr>
            <a:r>
              <a:rPr lang="en-US" sz="2000" dirty="0"/>
              <a:t>Instead better to ask “what is the normal teaching load?” ,  “what is the average and range of research group sizes (# of Ph.D. students working with a prof.?” </a:t>
            </a:r>
          </a:p>
          <a:p>
            <a:pPr lvl="0" indent="0">
              <a:spcBef>
                <a:spcPts val="0"/>
              </a:spcBef>
              <a:buNone/>
            </a:pPr>
            <a:endParaRPr lang="en-US" sz="2000" dirty="0"/>
          </a:p>
          <a:p>
            <a:pPr lvl="0" indent="0">
              <a:spcBef>
                <a:spcPts val="0"/>
              </a:spcBef>
              <a:buNone/>
            </a:pPr>
            <a:r>
              <a:rPr lang="en-US" sz="2000" dirty="0"/>
              <a:t>Also consider your own needs/desires:</a:t>
            </a:r>
          </a:p>
          <a:p>
            <a:pPr marL="457200" lvl="0">
              <a:spcBef>
                <a:spcPts val="0"/>
              </a:spcBef>
            </a:pPr>
            <a:r>
              <a:rPr lang="en-US" sz="2000" dirty="0"/>
              <a:t>You don’t care - “I will take any type of faculty job!” </a:t>
            </a:r>
          </a:p>
          <a:p>
            <a:pPr marL="457200" lvl="0">
              <a:spcBef>
                <a:spcPts val="0"/>
              </a:spcBef>
            </a:pPr>
            <a:r>
              <a:rPr lang="en-US" sz="2000" dirty="0"/>
              <a:t>You are highly selective - “I will only take this faculty job!” </a:t>
            </a:r>
          </a:p>
          <a:p>
            <a:pPr lvl="0">
              <a:spcBef>
                <a:spcPts val="0"/>
              </a:spcBef>
              <a:buNone/>
            </a:pPr>
            <a:endParaRPr lang="en-US" sz="2000" dirty="0"/>
          </a:p>
          <a:p>
            <a:endParaRPr lang="en-US" sz="2000" dirty="0"/>
          </a:p>
        </p:txBody>
      </p:sp>
      <p:sp>
        <p:nvSpPr>
          <p:cNvPr id="4" name="Rectangle 3">
            <a:extLst>
              <a:ext uri="{FF2B5EF4-FFF2-40B4-BE49-F238E27FC236}">
                <a16:creationId xmlns:a16="http://schemas.microsoft.com/office/drawing/2014/main" id="{B8890C6D-D3D0-431D-A437-6A2938CD0304}"/>
              </a:ext>
            </a:extLst>
          </p:cNvPr>
          <p:cNvSpPr/>
          <p:nvPr/>
        </p:nvSpPr>
        <p:spPr>
          <a:xfrm>
            <a:off x="0" y="5811982"/>
            <a:ext cx="9143999" cy="646331"/>
          </a:xfrm>
          <a:prstGeom prst="rect">
            <a:avLst/>
          </a:prstGeom>
          <a:solidFill>
            <a:srgbClr val="203864"/>
          </a:solidFill>
          <a:ln>
            <a:solidFill>
              <a:srgbClr val="203864"/>
            </a:solidFill>
          </a:ln>
        </p:spPr>
        <p:txBody>
          <a:bodyPr wrap="square">
            <a:spAutoFit/>
          </a:bodyPr>
          <a:lstStyle/>
          <a:p>
            <a:pPr lvl="0" algn="ctr">
              <a:spcBef>
                <a:spcPts val="0"/>
              </a:spcBef>
              <a:buNone/>
            </a:pPr>
            <a:r>
              <a:rPr lang="en-US" dirty="0">
                <a:solidFill>
                  <a:schemeClr val="bg1"/>
                </a:solidFill>
              </a:rPr>
              <a:t>Not an exact science but understanding the landscape can help you set expectations and help you plan for ‘going on the market’ </a:t>
            </a:r>
          </a:p>
        </p:txBody>
      </p:sp>
    </p:spTree>
    <p:extLst>
      <p:ext uri="{BB962C8B-B14F-4D97-AF65-F5344CB8AC3E}">
        <p14:creationId xmlns:p14="http://schemas.microsoft.com/office/powerpoint/2010/main" val="4254157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EC008-AF3B-4F8B-893B-241D4C94113E}"/>
              </a:ext>
            </a:extLst>
          </p:cNvPr>
          <p:cNvSpPr>
            <a:spLocks noGrp="1"/>
          </p:cNvSpPr>
          <p:nvPr>
            <p:ph type="title"/>
          </p:nvPr>
        </p:nvSpPr>
        <p:spPr/>
        <p:txBody>
          <a:bodyPr>
            <a:normAutofit fontScale="90000"/>
          </a:bodyPr>
          <a:lstStyle/>
          <a:p>
            <a:r>
              <a:rPr lang="en-US" dirty="0"/>
              <a:t>So what can you do as a faculty week to week? </a:t>
            </a:r>
            <a:br>
              <a:rPr lang="en-US" dirty="0"/>
            </a:br>
            <a:r>
              <a:rPr lang="en-US" dirty="0"/>
              <a:t>*</a:t>
            </a:r>
            <a:r>
              <a:rPr lang="en-US" sz="2200" dirty="0"/>
              <a:t>Through the lens of potential things Elizabeth could be doing any given week</a:t>
            </a:r>
            <a:endParaRPr lang="en-US" dirty="0"/>
          </a:p>
        </p:txBody>
      </p:sp>
      <p:graphicFrame>
        <p:nvGraphicFramePr>
          <p:cNvPr id="4" name="Content Placeholder 3">
            <a:extLst>
              <a:ext uri="{FF2B5EF4-FFF2-40B4-BE49-F238E27FC236}">
                <a16:creationId xmlns:a16="http://schemas.microsoft.com/office/drawing/2014/main" id="{689DB2B4-B42B-4E55-A019-698C0959136C}"/>
              </a:ext>
            </a:extLst>
          </p:cNvPr>
          <p:cNvGraphicFramePr>
            <a:graphicFrameLocks noGrp="1"/>
          </p:cNvGraphicFramePr>
          <p:nvPr>
            <p:ph idx="1"/>
            <p:extLst>
              <p:ext uri="{D42A27DB-BD31-4B8C-83A1-F6EECF244321}">
                <p14:modId xmlns:p14="http://schemas.microsoft.com/office/powerpoint/2010/main" val="157362725"/>
              </p:ext>
            </p:extLst>
          </p:nvPr>
        </p:nvGraphicFramePr>
        <p:xfrm>
          <a:off x="-1657350" y="1852057"/>
          <a:ext cx="6720840" cy="3730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3A6A539B-3588-4FA5-92AA-7F9421B1F68D}"/>
              </a:ext>
            </a:extLst>
          </p:cNvPr>
          <p:cNvGraphicFramePr/>
          <p:nvPr>
            <p:extLst>
              <p:ext uri="{D42A27DB-BD31-4B8C-83A1-F6EECF244321}">
                <p14:modId xmlns:p14="http://schemas.microsoft.com/office/powerpoint/2010/main" val="281831269"/>
              </p:ext>
            </p:extLst>
          </p:nvPr>
        </p:nvGraphicFramePr>
        <p:xfrm>
          <a:off x="3192780" y="1061031"/>
          <a:ext cx="6096000" cy="56990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7327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4FF6D-301D-4E14-96E0-1530F0A41442}"/>
              </a:ext>
            </a:extLst>
          </p:cNvPr>
          <p:cNvSpPr>
            <a:spLocks noGrp="1"/>
          </p:cNvSpPr>
          <p:nvPr>
            <p:ph type="title"/>
          </p:nvPr>
        </p:nvSpPr>
        <p:spPr/>
        <p:txBody>
          <a:bodyPr/>
          <a:lstStyle/>
          <a:p>
            <a:r>
              <a:rPr lang="en-US" dirty="0"/>
              <a:t>Key skills for success in academia</a:t>
            </a:r>
          </a:p>
        </p:txBody>
      </p:sp>
      <p:graphicFrame>
        <p:nvGraphicFramePr>
          <p:cNvPr id="5" name="Diagram 4"/>
          <p:cNvGraphicFramePr/>
          <p:nvPr>
            <p:extLst>
              <p:ext uri="{D42A27DB-BD31-4B8C-83A1-F6EECF244321}">
                <p14:modId xmlns:p14="http://schemas.microsoft.com/office/powerpoint/2010/main" val="2747929136"/>
              </p:ext>
            </p:extLst>
          </p:nvPr>
        </p:nvGraphicFramePr>
        <p:xfrm>
          <a:off x="122548" y="1197204"/>
          <a:ext cx="8851769" cy="5157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01F07487-009D-49B1-9B69-04855E01FB2D}"/>
              </a:ext>
            </a:extLst>
          </p:cNvPr>
          <p:cNvSpPr txBox="1"/>
          <p:nvPr/>
        </p:nvSpPr>
        <p:spPr>
          <a:xfrm>
            <a:off x="-1" y="6605662"/>
            <a:ext cx="2988297" cy="246221"/>
          </a:xfrm>
          <a:prstGeom prst="rect">
            <a:avLst/>
          </a:prstGeom>
          <a:noFill/>
        </p:spPr>
        <p:txBody>
          <a:bodyPr wrap="square" rtlCol="0">
            <a:spAutoFit/>
          </a:bodyPr>
          <a:lstStyle/>
          <a:p>
            <a:r>
              <a:rPr lang="en-US" sz="1000" dirty="0"/>
              <a:t>Nance E (2019) </a:t>
            </a:r>
            <a:r>
              <a:rPr lang="en-US" sz="1000" i="1" dirty="0"/>
              <a:t>Adv Drug Del Rev</a:t>
            </a:r>
          </a:p>
        </p:txBody>
      </p:sp>
    </p:spTree>
    <p:extLst>
      <p:ext uri="{BB962C8B-B14F-4D97-AF65-F5344CB8AC3E}">
        <p14:creationId xmlns:p14="http://schemas.microsoft.com/office/powerpoint/2010/main" val="1423905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99EEF-B0CB-444D-9FA6-4BEBBF9AD46C}"/>
              </a:ext>
            </a:extLst>
          </p:cNvPr>
          <p:cNvSpPr>
            <a:spLocks noGrp="1"/>
          </p:cNvSpPr>
          <p:nvPr>
            <p:ph type="title"/>
          </p:nvPr>
        </p:nvSpPr>
        <p:spPr/>
        <p:txBody>
          <a:bodyPr/>
          <a:lstStyle/>
          <a:p>
            <a:r>
              <a:rPr lang="en-US" dirty="0"/>
              <a:t>So…..should you?</a:t>
            </a:r>
          </a:p>
        </p:txBody>
      </p:sp>
      <p:sp>
        <p:nvSpPr>
          <p:cNvPr id="3" name="Content Placeholder 2">
            <a:extLst>
              <a:ext uri="{FF2B5EF4-FFF2-40B4-BE49-F238E27FC236}">
                <a16:creationId xmlns:a16="http://schemas.microsoft.com/office/drawing/2014/main" id="{F3E1A0B5-17A3-49B9-8F0D-98973D70874B}"/>
              </a:ext>
            </a:extLst>
          </p:cNvPr>
          <p:cNvSpPr>
            <a:spLocks noGrp="1"/>
          </p:cNvSpPr>
          <p:nvPr>
            <p:ph idx="1"/>
          </p:nvPr>
        </p:nvSpPr>
        <p:spPr>
          <a:xfrm>
            <a:off x="628650" y="1258207"/>
            <a:ext cx="7886700" cy="5311035"/>
          </a:xfrm>
        </p:spPr>
        <p:txBody>
          <a:bodyPr/>
          <a:lstStyle/>
          <a:p>
            <a:r>
              <a:rPr lang="en-US" dirty="0"/>
              <a:t>Can you describe and are you genuinely interested in the research projects being conducted by your </a:t>
            </a:r>
            <a:r>
              <a:rPr lang="en-US" dirty="0" err="1"/>
              <a:t>labmates</a:t>
            </a:r>
            <a:r>
              <a:rPr lang="en-US" dirty="0"/>
              <a:t>? What about your friends around the department?</a:t>
            </a:r>
          </a:p>
          <a:p>
            <a:r>
              <a:rPr lang="en-US" dirty="0"/>
              <a:t>Do you enjoy writing?</a:t>
            </a:r>
          </a:p>
          <a:p>
            <a:r>
              <a:rPr lang="en-US" dirty="0"/>
              <a:t>Do you enjoy teaching?</a:t>
            </a:r>
          </a:p>
          <a:p>
            <a:r>
              <a:rPr lang="en-US" dirty="0"/>
              <a:t>Can you set your own goals?</a:t>
            </a:r>
          </a:p>
          <a:p>
            <a:pPr lvl="1"/>
            <a:r>
              <a:rPr lang="en-US" dirty="0"/>
              <a:t>And make a plan to achieve them?</a:t>
            </a:r>
          </a:p>
          <a:p>
            <a:r>
              <a:rPr lang="en-US" dirty="0"/>
              <a:t>Are you motivated by rejection?</a:t>
            </a:r>
          </a:p>
          <a:p>
            <a:r>
              <a:rPr lang="en-US" dirty="0"/>
              <a:t>Do you attend seminar regularly?</a:t>
            </a:r>
          </a:p>
          <a:p>
            <a:pPr lvl="1"/>
            <a:r>
              <a:rPr lang="en-US" dirty="0"/>
              <a:t>If not, do you skip for reasons other than lack of interest?</a:t>
            </a:r>
          </a:p>
          <a:p>
            <a:r>
              <a:rPr lang="en-US" dirty="0"/>
              <a:t>Do you have an example in research when you branched off and did something completely on your own?</a:t>
            </a:r>
          </a:p>
        </p:txBody>
      </p:sp>
    </p:spTree>
    <p:extLst>
      <p:ext uri="{BB962C8B-B14F-4D97-AF65-F5344CB8AC3E}">
        <p14:creationId xmlns:p14="http://schemas.microsoft.com/office/powerpoint/2010/main" val="113098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4FAAD-2776-4E83-8E4C-D99F2E224708}"/>
              </a:ext>
            </a:extLst>
          </p:cNvPr>
          <p:cNvSpPr>
            <a:spLocks noGrp="1"/>
          </p:cNvSpPr>
          <p:nvPr>
            <p:ph type="title"/>
          </p:nvPr>
        </p:nvSpPr>
        <p:spPr/>
        <p:txBody>
          <a:bodyPr/>
          <a:lstStyle/>
          <a:p>
            <a:r>
              <a:rPr lang="en-US" dirty="0"/>
              <a:t>What are things you can do now to prepare?</a:t>
            </a:r>
          </a:p>
        </p:txBody>
      </p:sp>
    </p:spTree>
    <p:extLst>
      <p:ext uri="{BB962C8B-B14F-4D97-AF65-F5344CB8AC3E}">
        <p14:creationId xmlns:p14="http://schemas.microsoft.com/office/powerpoint/2010/main" val="1775343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9F82C-B1F9-4F7D-91CA-50F83DA2169F}"/>
              </a:ext>
            </a:extLst>
          </p:cNvPr>
          <p:cNvSpPr>
            <a:spLocks noGrp="1"/>
          </p:cNvSpPr>
          <p:nvPr>
            <p:ph type="title"/>
          </p:nvPr>
        </p:nvSpPr>
        <p:spPr/>
        <p:txBody>
          <a:bodyPr/>
          <a:lstStyle/>
          <a:p>
            <a:r>
              <a:rPr lang="en-US" dirty="0"/>
              <a:t>During graduate school</a:t>
            </a:r>
          </a:p>
        </p:txBody>
      </p:sp>
      <p:sp>
        <p:nvSpPr>
          <p:cNvPr id="3" name="Content Placeholder 2">
            <a:extLst>
              <a:ext uri="{FF2B5EF4-FFF2-40B4-BE49-F238E27FC236}">
                <a16:creationId xmlns:a16="http://schemas.microsoft.com/office/drawing/2014/main" id="{401DBBC3-CBF2-451E-BF40-E6E87A0565B2}"/>
              </a:ext>
            </a:extLst>
          </p:cNvPr>
          <p:cNvSpPr>
            <a:spLocks noGrp="1"/>
          </p:cNvSpPr>
          <p:nvPr>
            <p:ph idx="1"/>
          </p:nvPr>
        </p:nvSpPr>
        <p:spPr>
          <a:xfrm>
            <a:off x="628650" y="1258207"/>
            <a:ext cx="7886700" cy="5599793"/>
          </a:xfrm>
        </p:spPr>
        <p:txBody>
          <a:bodyPr>
            <a:normAutofit/>
          </a:bodyPr>
          <a:lstStyle/>
          <a:p>
            <a:r>
              <a:rPr lang="en-US" dirty="0"/>
              <a:t>Attend seminars and conferences (particularly year 3-5 as you refine your ideas)</a:t>
            </a:r>
          </a:p>
          <a:p>
            <a:r>
              <a:rPr lang="en-US" dirty="0"/>
              <a:t>Present your work and get feedback</a:t>
            </a:r>
          </a:p>
          <a:p>
            <a:r>
              <a:rPr lang="en-US" dirty="0"/>
              <a:t>Write </a:t>
            </a:r>
            <a:r>
              <a:rPr lang="en-US" dirty="0" err="1"/>
              <a:t>write</a:t>
            </a:r>
            <a:r>
              <a:rPr lang="en-US" dirty="0"/>
              <a:t> </a:t>
            </a:r>
            <a:r>
              <a:rPr lang="en-US" dirty="0" err="1"/>
              <a:t>write</a:t>
            </a:r>
            <a:r>
              <a:rPr lang="en-US" dirty="0"/>
              <a:t> – papers, reviews, abstracts, </a:t>
            </a:r>
            <a:r>
              <a:rPr lang="en-US" dirty="0" err="1"/>
              <a:t>etc</a:t>
            </a:r>
            <a:endParaRPr lang="en-US" dirty="0"/>
          </a:p>
          <a:p>
            <a:pPr lvl="1"/>
            <a:r>
              <a:rPr lang="en-US" dirty="0"/>
              <a:t>Help on grants if/when ready or if an option your PI provides</a:t>
            </a:r>
          </a:p>
          <a:p>
            <a:r>
              <a:rPr lang="en-US" dirty="0"/>
              <a:t>Participate in peer review (with PI’s consent)</a:t>
            </a:r>
          </a:p>
          <a:p>
            <a:r>
              <a:rPr lang="en-US" dirty="0"/>
              <a:t>Network (for a postdoc initially)</a:t>
            </a:r>
          </a:p>
          <a:p>
            <a:pPr lvl="1"/>
            <a:r>
              <a:rPr lang="en-US" dirty="0"/>
              <a:t>Build name recognition</a:t>
            </a:r>
          </a:p>
          <a:p>
            <a:r>
              <a:rPr lang="en-US" dirty="0"/>
              <a:t>Keep your CV up-to-date</a:t>
            </a:r>
          </a:p>
          <a:p>
            <a:r>
              <a:rPr lang="en-US" dirty="0"/>
              <a:t>Get feedback if possible on teaching efforts – note pedagogy you like used by professors you TA with (this can be written into your teaching statement)</a:t>
            </a:r>
          </a:p>
        </p:txBody>
      </p:sp>
    </p:spTree>
    <p:extLst>
      <p:ext uri="{BB962C8B-B14F-4D97-AF65-F5344CB8AC3E}">
        <p14:creationId xmlns:p14="http://schemas.microsoft.com/office/powerpoint/2010/main" val="1832946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63232-010E-42FF-ACD6-0C3898DA1040}"/>
              </a:ext>
            </a:extLst>
          </p:cNvPr>
          <p:cNvSpPr>
            <a:spLocks noGrp="1"/>
          </p:cNvSpPr>
          <p:nvPr>
            <p:ph type="title"/>
          </p:nvPr>
        </p:nvSpPr>
        <p:spPr/>
        <p:txBody>
          <a:bodyPr/>
          <a:lstStyle/>
          <a:p>
            <a:r>
              <a:rPr lang="en-US" dirty="0"/>
              <a:t>During postdoc</a:t>
            </a:r>
          </a:p>
        </p:txBody>
      </p:sp>
      <p:sp>
        <p:nvSpPr>
          <p:cNvPr id="3" name="Content Placeholder 2">
            <a:extLst>
              <a:ext uri="{FF2B5EF4-FFF2-40B4-BE49-F238E27FC236}">
                <a16:creationId xmlns:a16="http://schemas.microsoft.com/office/drawing/2014/main" id="{CC599437-F734-4926-B2D1-07F2245CC0AE}"/>
              </a:ext>
            </a:extLst>
          </p:cNvPr>
          <p:cNvSpPr>
            <a:spLocks noGrp="1"/>
          </p:cNvSpPr>
          <p:nvPr>
            <p:ph idx="1"/>
          </p:nvPr>
        </p:nvSpPr>
        <p:spPr>
          <a:xfrm>
            <a:off x="628650" y="1258207"/>
            <a:ext cx="7886700" cy="5225720"/>
          </a:xfrm>
        </p:spPr>
        <p:txBody>
          <a:bodyPr>
            <a:normAutofit fontScale="92500" lnSpcReduction="10000"/>
          </a:bodyPr>
          <a:lstStyle/>
          <a:p>
            <a:r>
              <a:rPr lang="en-US" dirty="0"/>
              <a:t>Work on your </a:t>
            </a:r>
            <a:r>
              <a:rPr lang="en-US" b="1" dirty="0"/>
              <a:t>brand</a:t>
            </a:r>
          </a:p>
          <a:p>
            <a:r>
              <a:rPr lang="en-US" dirty="0"/>
              <a:t>Produce </a:t>
            </a:r>
            <a:r>
              <a:rPr lang="en-US" dirty="0" err="1"/>
              <a:t>produce</a:t>
            </a:r>
            <a:r>
              <a:rPr lang="en-US" dirty="0"/>
              <a:t> </a:t>
            </a:r>
            <a:r>
              <a:rPr lang="en-US" dirty="0" err="1"/>
              <a:t>produce</a:t>
            </a:r>
            <a:r>
              <a:rPr lang="en-US" dirty="0"/>
              <a:t> (scholarly products) </a:t>
            </a:r>
            <a:r>
              <a:rPr lang="en-US" sz="1600" dirty="0"/>
              <a:t>*</a:t>
            </a:r>
            <a:r>
              <a:rPr lang="en-US" sz="1600" i="1" dirty="0"/>
              <a:t>See comments</a:t>
            </a:r>
            <a:endParaRPr lang="en-US" sz="1600" dirty="0"/>
          </a:p>
          <a:p>
            <a:r>
              <a:rPr lang="en-US" dirty="0"/>
              <a:t>Apply for independent funding (see postdoc section)</a:t>
            </a:r>
          </a:p>
          <a:p>
            <a:pPr lvl="1"/>
            <a:r>
              <a:rPr lang="en-US" dirty="0"/>
              <a:t>optional but can be beneficial and also gives grant writing experience</a:t>
            </a:r>
          </a:p>
          <a:p>
            <a:r>
              <a:rPr lang="en-US" dirty="0"/>
              <a:t>Start preparing your application materials early and get feedback, refine ideas</a:t>
            </a:r>
          </a:p>
          <a:p>
            <a:r>
              <a:rPr lang="en-US" dirty="0"/>
              <a:t>Network – build name recognition</a:t>
            </a:r>
          </a:p>
          <a:p>
            <a:r>
              <a:rPr lang="en-US" dirty="0"/>
              <a:t>Present at schools of interest (if option is available or ask if possible in seminar series at those programs)</a:t>
            </a:r>
          </a:p>
          <a:p>
            <a:r>
              <a:rPr lang="en-US" dirty="0"/>
              <a:t>Present at </a:t>
            </a:r>
            <a:r>
              <a:rPr lang="en-US" dirty="0" err="1"/>
              <a:t>AIChE</a:t>
            </a:r>
            <a:r>
              <a:rPr lang="en-US" dirty="0"/>
              <a:t> Faculty Candidate session when you are ready to go on the market (see timeline)</a:t>
            </a:r>
          </a:p>
          <a:p>
            <a:pPr lvl="1"/>
            <a:r>
              <a:rPr lang="en-US" dirty="0"/>
              <a:t>Prior to this, attend faculty candidate sessions and see which posters are most attended, which talks have the biggest influx of chair-like faculty coming in to hear their talk</a:t>
            </a:r>
          </a:p>
        </p:txBody>
      </p:sp>
    </p:spTree>
    <p:extLst>
      <p:ext uri="{BB962C8B-B14F-4D97-AF65-F5344CB8AC3E}">
        <p14:creationId xmlns:p14="http://schemas.microsoft.com/office/powerpoint/2010/main" val="3616421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B4326-6E49-469F-A217-16667F29BCE0}"/>
              </a:ext>
            </a:extLst>
          </p:cNvPr>
          <p:cNvSpPr>
            <a:spLocks noGrp="1"/>
          </p:cNvSpPr>
          <p:nvPr>
            <p:ph type="title"/>
          </p:nvPr>
        </p:nvSpPr>
        <p:spPr/>
        <p:txBody>
          <a:bodyPr/>
          <a:lstStyle/>
          <a:p>
            <a:r>
              <a:rPr lang="en-US" dirty="0"/>
              <a:t>The timeline for academic jobs</a:t>
            </a:r>
          </a:p>
        </p:txBody>
      </p:sp>
    </p:spTree>
    <p:extLst>
      <p:ext uri="{BB962C8B-B14F-4D97-AF65-F5344CB8AC3E}">
        <p14:creationId xmlns:p14="http://schemas.microsoft.com/office/powerpoint/2010/main" val="640342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9D7B0-6939-4F7E-9E46-B0BF8CDC80A0}"/>
              </a:ext>
            </a:extLst>
          </p:cNvPr>
          <p:cNvSpPr>
            <a:spLocks noGrp="1"/>
          </p:cNvSpPr>
          <p:nvPr>
            <p:ph type="title"/>
          </p:nvPr>
        </p:nvSpPr>
        <p:spPr>
          <a:xfrm>
            <a:off x="0" y="2475280"/>
            <a:ext cx="9144000" cy="3482460"/>
          </a:xfrm>
        </p:spPr>
        <p:txBody>
          <a:bodyPr>
            <a:normAutofit/>
          </a:bodyPr>
          <a:lstStyle/>
          <a:p>
            <a:r>
              <a:rPr lang="en-US" dirty="0"/>
              <a:t>Disclaimer to session: It’s not a question of “can you?”, it is more a question of “should you?”</a:t>
            </a:r>
            <a:br>
              <a:rPr lang="en-US" dirty="0"/>
            </a:br>
            <a:br>
              <a:rPr lang="en-US" dirty="0"/>
            </a:br>
            <a:br>
              <a:rPr lang="en-US" dirty="0"/>
            </a:br>
            <a:r>
              <a:rPr lang="en-US" sz="2000" i="1" dirty="0"/>
              <a:t>*the info included in this slide deck is based on Elizabeth’s experience (1) interviewing at 11 institutions for tenure track faculty jobs in 2014-2015, (2) mentoring faculty candidates 2015-present, and (3) serving on 4 tenure-track faculty search committees (2 as co-chair) 2017-present</a:t>
            </a:r>
            <a:endParaRPr lang="en-US" i="1" dirty="0"/>
          </a:p>
        </p:txBody>
      </p:sp>
    </p:spTree>
    <p:extLst>
      <p:ext uri="{BB962C8B-B14F-4D97-AF65-F5344CB8AC3E}">
        <p14:creationId xmlns:p14="http://schemas.microsoft.com/office/powerpoint/2010/main" val="3373953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98DD5-7F69-4152-A50F-EACCE780B1E0}"/>
              </a:ext>
            </a:extLst>
          </p:cNvPr>
          <p:cNvSpPr>
            <a:spLocks noGrp="1"/>
          </p:cNvSpPr>
          <p:nvPr>
            <p:ph type="title"/>
          </p:nvPr>
        </p:nvSpPr>
        <p:spPr/>
        <p:txBody>
          <a:bodyPr/>
          <a:lstStyle/>
          <a:p>
            <a:r>
              <a:rPr lang="en-US" dirty="0"/>
              <a:t>Advanced planning and exploration is important</a:t>
            </a:r>
          </a:p>
        </p:txBody>
      </p:sp>
      <p:sp>
        <p:nvSpPr>
          <p:cNvPr id="3" name="Content Placeholder 2">
            <a:extLst>
              <a:ext uri="{FF2B5EF4-FFF2-40B4-BE49-F238E27FC236}">
                <a16:creationId xmlns:a16="http://schemas.microsoft.com/office/drawing/2014/main" id="{F1601C37-9CA3-4924-AB35-0C7E8EDE4A12}"/>
              </a:ext>
            </a:extLst>
          </p:cNvPr>
          <p:cNvSpPr>
            <a:spLocks noGrp="1"/>
          </p:cNvSpPr>
          <p:nvPr>
            <p:ph idx="1"/>
          </p:nvPr>
        </p:nvSpPr>
        <p:spPr/>
        <p:txBody>
          <a:bodyPr/>
          <a:lstStyle/>
          <a:p>
            <a:pPr marL="457200" lvl="0">
              <a:lnSpc>
                <a:spcPct val="100000"/>
              </a:lnSpc>
              <a:spcBef>
                <a:spcPts val="0"/>
              </a:spcBef>
              <a:buClr>
                <a:srgbClr val="000000"/>
              </a:buClr>
              <a:buChar char="●"/>
            </a:pPr>
            <a:r>
              <a:rPr lang="en" sz="1800" dirty="0">
                <a:solidFill>
                  <a:srgbClr val="000000"/>
                </a:solidFill>
              </a:rPr>
              <a:t>Goals of advance planning stage: </a:t>
            </a:r>
          </a:p>
          <a:p>
            <a:pPr marL="914400" lvl="1">
              <a:lnSpc>
                <a:spcPct val="100000"/>
              </a:lnSpc>
              <a:spcBef>
                <a:spcPts val="0"/>
              </a:spcBef>
              <a:buClr>
                <a:srgbClr val="000000"/>
              </a:buClr>
              <a:buChar char="○"/>
            </a:pPr>
            <a:r>
              <a:rPr lang="en" sz="1600" dirty="0">
                <a:solidFill>
                  <a:srgbClr val="000000"/>
                </a:solidFill>
              </a:rPr>
              <a:t>Decide if you want to become a faculty member (learn about the job, benefits, and potential downsides)</a:t>
            </a:r>
          </a:p>
          <a:p>
            <a:pPr marL="914400" lvl="1">
              <a:lnSpc>
                <a:spcPct val="100000"/>
              </a:lnSpc>
              <a:spcBef>
                <a:spcPts val="0"/>
              </a:spcBef>
              <a:buClr>
                <a:srgbClr val="000000"/>
              </a:buClr>
              <a:buChar char="○"/>
            </a:pPr>
            <a:r>
              <a:rPr lang="en" sz="1600" dirty="0">
                <a:solidFill>
                  <a:srgbClr val="000000"/>
                </a:solidFill>
              </a:rPr>
              <a:t>Understand what is expected of faculty candidates</a:t>
            </a:r>
          </a:p>
          <a:p>
            <a:pPr marL="914400" lvl="1">
              <a:lnSpc>
                <a:spcPct val="100000"/>
              </a:lnSpc>
              <a:spcBef>
                <a:spcPts val="0"/>
              </a:spcBef>
              <a:buClr>
                <a:srgbClr val="000000"/>
              </a:buClr>
              <a:buChar char="○"/>
            </a:pPr>
            <a:r>
              <a:rPr lang="en" sz="1600" dirty="0">
                <a:solidFill>
                  <a:srgbClr val="000000"/>
                </a:solidFill>
              </a:rPr>
              <a:t>Understand common features among top faculty candidates </a:t>
            </a:r>
          </a:p>
          <a:p>
            <a:pPr marL="914400" lvl="1" indent="-317500">
              <a:lnSpc>
                <a:spcPct val="100000"/>
              </a:lnSpc>
              <a:spcBef>
                <a:spcPts val="0"/>
              </a:spcBef>
              <a:spcAft>
                <a:spcPts val="1600"/>
              </a:spcAft>
              <a:buClr>
                <a:srgbClr val="000000"/>
              </a:buClr>
              <a:buSzPct val="100000"/>
              <a:buFont typeface="Arial"/>
              <a:buChar char="○"/>
            </a:pPr>
            <a:r>
              <a:rPr lang="en" sz="1600" dirty="0">
                <a:solidFill>
                  <a:srgbClr val="000000"/>
                </a:solidFill>
              </a:rPr>
              <a:t>Periodically solicit feedback about your level of preparedness from a variety of sources</a:t>
            </a:r>
          </a:p>
          <a:p>
            <a:pPr marL="457200" lvl="0">
              <a:lnSpc>
                <a:spcPct val="100000"/>
              </a:lnSpc>
              <a:spcBef>
                <a:spcPts val="0"/>
              </a:spcBef>
              <a:buClr>
                <a:srgbClr val="000000"/>
              </a:buClr>
              <a:buChar char="●"/>
            </a:pPr>
            <a:r>
              <a:rPr lang="en" sz="1800" dirty="0">
                <a:solidFill>
                  <a:srgbClr val="000000"/>
                </a:solidFill>
              </a:rPr>
              <a:t>Everyone has a different path</a:t>
            </a:r>
          </a:p>
          <a:p>
            <a:pPr marL="914400" lvl="1">
              <a:lnSpc>
                <a:spcPct val="100000"/>
              </a:lnSpc>
              <a:spcBef>
                <a:spcPts val="0"/>
              </a:spcBef>
              <a:buClr>
                <a:srgbClr val="000000"/>
              </a:buClr>
              <a:buChar char="○"/>
            </a:pPr>
            <a:r>
              <a:rPr lang="en" sz="1600" dirty="0">
                <a:solidFill>
                  <a:srgbClr val="000000"/>
                </a:solidFill>
              </a:rPr>
              <a:t>Extreme 1: Jim Pfaendtner, </a:t>
            </a:r>
            <a:r>
              <a:rPr lang="en-US" sz="1600" dirty="0">
                <a:solidFill>
                  <a:srgbClr val="000000"/>
                </a:solidFill>
              </a:rPr>
              <a:t>new at birth he wanted to be a faculty (Elizabeth’s assessment); </a:t>
            </a:r>
            <a:r>
              <a:rPr lang="en" sz="1600" dirty="0">
                <a:solidFill>
                  <a:srgbClr val="000000"/>
                </a:solidFill>
              </a:rPr>
              <a:t>specifically went to graduate school with intention of becoming faculty.  Annual planning and revision of strategy.</a:t>
            </a:r>
          </a:p>
          <a:p>
            <a:pPr marL="914400" lvl="1">
              <a:lnSpc>
                <a:spcPct val="100000"/>
              </a:lnSpc>
              <a:spcBef>
                <a:spcPts val="0"/>
              </a:spcBef>
              <a:buClr>
                <a:srgbClr val="000000"/>
              </a:buClr>
              <a:buChar char="○"/>
            </a:pPr>
            <a:r>
              <a:rPr lang="en" sz="1600" dirty="0">
                <a:solidFill>
                  <a:srgbClr val="000000"/>
                </a:solidFill>
              </a:rPr>
              <a:t>Extreme 2: Krista Walton, decided only a few months prior to going on the job market to become faculty. </a:t>
            </a:r>
          </a:p>
          <a:p>
            <a:pPr marL="914400" lvl="1">
              <a:lnSpc>
                <a:spcPct val="100000"/>
              </a:lnSpc>
              <a:spcBef>
                <a:spcPts val="0"/>
              </a:spcBef>
              <a:buClr>
                <a:srgbClr val="000000"/>
              </a:buClr>
              <a:buChar char="○"/>
            </a:pPr>
            <a:r>
              <a:rPr lang="en" sz="1600" dirty="0">
                <a:solidFill>
                  <a:srgbClr val="000000"/>
                </a:solidFill>
              </a:rPr>
              <a:t>Happy middle (</a:t>
            </a:r>
            <a:r>
              <a:rPr lang="en-US" sz="1600" dirty="0">
                <a:solidFill>
                  <a:srgbClr val="000000"/>
                </a:solidFill>
              </a:rPr>
              <a:t>per Jim’s assessment)</a:t>
            </a:r>
            <a:r>
              <a:rPr lang="en" sz="1600" dirty="0">
                <a:solidFill>
                  <a:srgbClr val="000000"/>
                </a:solidFill>
              </a:rPr>
              <a:t>:  Elizabeth Nance – </a:t>
            </a:r>
            <a:r>
              <a:rPr lang="en-US" sz="1600" dirty="0">
                <a:solidFill>
                  <a:srgbClr val="000000"/>
                </a:solidFill>
              </a:rPr>
              <a:t>decided about 1 year into postdoc to formally commit to academic path, but was doing postdoc because academia remained main interest for career (social entrepreneurship was close second)</a:t>
            </a:r>
            <a:endParaRPr lang="en" sz="1600" dirty="0">
              <a:solidFill>
                <a:srgbClr val="000000"/>
              </a:solidFill>
            </a:endParaRPr>
          </a:p>
          <a:p>
            <a:endParaRPr lang="en-US" dirty="0"/>
          </a:p>
        </p:txBody>
      </p:sp>
    </p:spTree>
    <p:extLst>
      <p:ext uri="{BB962C8B-B14F-4D97-AF65-F5344CB8AC3E}">
        <p14:creationId xmlns:p14="http://schemas.microsoft.com/office/powerpoint/2010/main" val="2046601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76889-D770-4050-BD3A-EF4C9F12146F}"/>
              </a:ext>
            </a:extLst>
          </p:cNvPr>
          <p:cNvSpPr>
            <a:spLocks noGrp="1"/>
          </p:cNvSpPr>
          <p:nvPr>
            <p:ph type="title"/>
          </p:nvPr>
        </p:nvSpPr>
        <p:spPr/>
        <p:txBody>
          <a:bodyPr/>
          <a:lstStyle/>
          <a:p>
            <a:r>
              <a:rPr lang="en-US" dirty="0"/>
              <a:t>Timeline for </a:t>
            </a:r>
            <a:r>
              <a:rPr lang="en-US" dirty="0" err="1"/>
              <a:t>ChemE</a:t>
            </a:r>
            <a:r>
              <a:rPr lang="en-US" dirty="0"/>
              <a:t> faculty job search</a:t>
            </a:r>
          </a:p>
        </p:txBody>
      </p:sp>
      <p:cxnSp>
        <p:nvCxnSpPr>
          <p:cNvPr id="5" name="Straight Arrow Connector 4">
            <a:extLst>
              <a:ext uri="{FF2B5EF4-FFF2-40B4-BE49-F238E27FC236}">
                <a16:creationId xmlns:a16="http://schemas.microsoft.com/office/drawing/2014/main" id="{135A4AEB-BB62-4557-8B40-94500BE455F0}"/>
              </a:ext>
            </a:extLst>
          </p:cNvPr>
          <p:cNvCxnSpPr/>
          <p:nvPr/>
        </p:nvCxnSpPr>
        <p:spPr>
          <a:xfrm>
            <a:off x="103909" y="3044533"/>
            <a:ext cx="8769927" cy="0"/>
          </a:xfrm>
          <a:prstGeom prst="straightConnector1">
            <a:avLst/>
          </a:prstGeom>
          <a:ln w="190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0AA7CBD-1CE4-4862-8581-5E85E6A2D279}"/>
              </a:ext>
            </a:extLst>
          </p:cNvPr>
          <p:cNvCxnSpPr/>
          <p:nvPr/>
        </p:nvCxnSpPr>
        <p:spPr>
          <a:xfrm>
            <a:off x="219808" y="2836715"/>
            <a:ext cx="0" cy="37407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EEFDD6B-243D-446C-9522-4916786677F3}"/>
              </a:ext>
            </a:extLst>
          </p:cNvPr>
          <p:cNvCxnSpPr/>
          <p:nvPr/>
        </p:nvCxnSpPr>
        <p:spPr>
          <a:xfrm>
            <a:off x="2429603" y="2836715"/>
            <a:ext cx="0" cy="37407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3CAEE9E-6C57-418C-A6A1-318DC7FFE859}"/>
              </a:ext>
            </a:extLst>
          </p:cNvPr>
          <p:cNvSpPr txBox="1"/>
          <p:nvPr/>
        </p:nvSpPr>
        <p:spPr>
          <a:xfrm>
            <a:off x="4374572" y="3305470"/>
            <a:ext cx="1184558" cy="954107"/>
          </a:xfrm>
          <a:prstGeom prst="rect">
            <a:avLst/>
          </a:prstGeom>
          <a:solidFill>
            <a:srgbClr val="DAC2EC"/>
          </a:solidFill>
        </p:spPr>
        <p:txBody>
          <a:bodyPr wrap="square" rtlCol="0">
            <a:spAutoFit/>
          </a:bodyPr>
          <a:lstStyle/>
          <a:p>
            <a:r>
              <a:rPr lang="en-US" sz="1400" dirty="0" err="1"/>
              <a:t>AIChE</a:t>
            </a:r>
            <a:endParaRPr lang="en-US" sz="1400" dirty="0"/>
          </a:p>
          <a:p>
            <a:r>
              <a:rPr lang="en-US" sz="1400" dirty="0"/>
              <a:t>Meet the Faculty Session</a:t>
            </a:r>
          </a:p>
        </p:txBody>
      </p:sp>
      <p:sp>
        <p:nvSpPr>
          <p:cNvPr id="10" name="TextBox 9">
            <a:extLst>
              <a:ext uri="{FF2B5EF4-FFF2-40B4-BE49-F238E27FC236}">
                <a16:creationId xmlns:a16="http://schemas.microsoft.com/office/drawing/2014/main" id="{A5A1671C-23EC-43CB-8421-54B09FDCC8CA}"/>
              </a:ext>
            </a:extLst>
          </p:cNvPr>
          <p:cNvSpPr txBox="1"/>
          <p:nvPr/>
        </p:nvSpPr>
        <p:spPr>
          <a:xfrm>
            <a:off x="2429603" y="3443806"/>
            <a:ext cx="1409693" cy="954107"/>
          </a:xfrm>
          <a:prstGeom prst="rect">
            <a:avLst/>
          </a:prstGeom>
          <a:solidFill>
            <a:schemeClr val="accent5">
              <a:lumMod val="20000"/>
              <a:lumOff val="80000"/>
            </a:schemeClr>
          </a:solidFill>
        </p:spPr>
        <p:txBody>
          <a:bodyPr wrap="square" rtlCol="0">
            <a:spAutoFit/>
          </a:bodyPr>
          <a:lstStyle/>
          <a:p>
            <a:pPr algn="ctr"/>
            <a:r>
              <a:rPr lang="en-US" sz="1400" dirty="0"/>
              <a:t>Job postings (rolling submission through Dec)</a:t>
            </a:r>
          </a:p>
        </p:txBody>
      </p:sp>
      <p:sp>
        <p:nvSpPr>
          <p:cNvPr id="11" name="TextBox 10">
            <a:extLst>
              <a:ext uri="{FF2B5EF4-FFF2-40B4-BE49-F238E27FC236}">
                <a16:creationId xmlns:a16="http://schemas.microsoft.com/office/drawing/2014/main" id="{CA465837-8233-477A-AB11-3749491E5D69}"/>
              </a:ext>
            </a:extLst>
          </p:cNvPr>
          <p:cNvSpPr txBox="1"/>
          <p:nvPr/>
        </p:nvSpPr>
        <p:spPr>
          <a:xfrm>
            <a:off x="93519" y="3355259"/>
            <a:ext cx="1977735" cy="738664"/>
          </a:xfrm>
          <a:prstGeom prst="rect">
            <a:avLst/>
          </a:prstGeom>
          <a:solidFill>
            <a:srgbClr val="DAC2EC"/>
          </a:solidFill>
        </p:spPr>
        <p:txBody>
          <a:bodyPr wrap="square" rtlCol="0">
            <a:spAutoFit/>
          </a:bodyPr>
          <a:lstStyle/>
          <a:p>
            <a:r>
              <a:rPr lang="en-US" sz="1400" dirty="0" err="1"/>
              <a:t>AIChE</a:t>
            </a:r>
            <a:endParaRPr lang="en-US" sz="1400" dirty="0"/>
          </a:p>
          <a:p>
            <a:r>
              <a:rPr lang="en-US" sz="1400" dirty="0"/>
              <a:t>Meet the Faculty Abstract Due</a:t>
            </a:r>
          </a:p>
        </p:txBody>
      </p:sp>
      <p:sp>
        <p:nvSpPr>
          <p:cNvPr id="12" name="TextBox 11">
            <a:extLst>
              <a:ext uri="{FF2B5EF4-FFF2-40B4-BE49-F238E27FC236}">
                <a16:creationId xmlns:a16="http://schemas.microsoft.com/office/drawing/2014/main" id="{F30C6E8C-13FC-4B9B-A002-42A76C6F8348}"/>
              </a:ext>
            </a:extLst>
          </p:cNvPr>
          <p:cNvSpPr txBox="1"/>
          <p:nvPr/>
        </p:nvSpPr>
        <p:spPr>
          <a:xfrm>
            <a:off x="0" y="2386626"/>
            <a:ext cx="1527462" cy="369332"/>
          </a:xfrm>
          <a:prstGeom prst="rect">
            <a:avLst/>
          </a:prstGeom>
          <a:noFill/>
        </p:spPr>
        <p:txBody>
          <a:bodyPr wrap="square" rtlCol="0">
            <a:spAutoFit/>
          </a:bodyPr>
          <a:lstStyle/>
          <a:p>
            <a:r>
              <a:rPr lang="en-US" dirty="0"/>
              <a:t>April</a:t>
            </a:r>
          </a:p>
        </p:txBody>
      </p:sp>
      <p:sp>
        <p:nvSpPr>
          <p:cNvPr id="13" name="TextBox 12">
            <a:extLst>
              <a:ext uri="{FF2B5EF4-FFF2-40B4-BE49-F238E27FC236}">
                <a16:creationId xmlns:a16="http://schemas.microsoft.com/office/drawing/2014/main" id="{81355D2D-BF34-4780-9855-C22D55C61939}"/>
              </a:ext>
            </a:extLst>
          </p:cNvPr>
          <p:cNvSpPr txBox="1"/>
          <p:nvPr/>
        </p:nvSpPr>
        <p:spPr>
          <a:xfrm>
            <a:off x="142003" y="4487386"/>
            <a:ext cx="2287600" cy="338554"/>
          </a:xfrm>
          <a:prstGeom prst="rect">
            <a:avLst/>
          </a:prstGeom>
          <a:solidFill>
            <a:schemeClr val="accent5">
              <a:lumMod val="20000"/>
              <a:lumOff val="80000"/>
            </a:schemeClr>
          </a:solidFill>
        </p:spPr>
        <p:txBody>
          <a:bodyPr wrap="square" rtlCol="0">
            <a:spAutoFit/>
          </a:bodyPr>
          <a:lstStyle/>
          <a:p>
            <a:pPr algn="ctr"/>
            <a:r>
              <a:rPr lang="en-US" sz="1600" dirty="0"/>
              <a:t>Prep application</a:t>
            </a:r>
          </a:p>
        </p:txBody>
      </p:sp>
      <p:sp>
        <p:nvSpPr>
          <p:cNvPr id="14" name="TextBox 13">
            <a:extLst>
              <a:ext uri="{FF2B5EF4-FFF2-40B4-BE49-F238E27FC236}">
                <a16:creationId xmlns:a16="http://schemas.microsoft.com/office/drawing/2014/main" id="{A0C6030B-88E2-4273-8807-A6D745A9ECFA}"/>
              </a:ext>
            </a:extLst>
          </p:cNvPr>
          <p:cNvSpPr txBox="1"/>
          <p:nvPr/>
        </p:nvSpPr>
        <p:spPr>
          <a:xfrm>
            <a:off x="3437788" y="2475496"/>
            <a:ext cx="843266" cy="369332"/>
          </a:xfrm>
          <a:prstGeom prst="rect">
            <a:avLst/>
          </a:prstGeom>
          <a:noFill/>
        </p:spPr>
        <p:txBody>
          <a:bodyPr wrap="square" rtlCol="0">
            <a:spAutoFit/>
          </a:bodyPr>
          <a:lstStyle/>
          <a:p>
            <a:r>
              <a:rPr lang="en-US" dirty="0"/>
              <a:t>Oct</a:t>
            </a:r>
          </a:p>
        </p:txBody>
      </p:sp>
      <p:cxnSp>
        <p:nvCxnSpPr>
          <p:cNvPr id="15" name="Straight Connector 14">
            <a:extLst>
              <a:ext uri="{FF2B5EF4-FFF2-40B4-BE49-F238E27FC236}">
                <a16:creationId xmlns:a16="http://schemas.microsoft.com/office/drawing/2014/main" id="{0216449F-8857-48BF-8BA2-576FE3A80E05}"/>
              </a:ext>
            </a:extLst>
          </p:cNvPr>
          <p:cNvCxnSpPr/>
          <p:nvPr/>
        </p:nvCxnSpPr>
        <p:spPr>
          <a:xfrm>
            <a:off x="3839301" y="2854032"/>
            <a:ext cx="0" cy="37407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1AB6922-168C-4121-9EC8-001134289DC5}"/>
              </a:ext>
            </a:extLst>
          </p:cNvPr>
          <p:cNvSpPr txBox="1"/>
          <p:nvPr/>
        </p:nvSpPr>
        <p:spPr>
          <a:xfrm>
            <a:off x="2130135" y="2444322"/>
            <a:ext cx="1039086" cy="369332"/>
          </a:xfrm>
          <a:prstGeom prst="rect">
            <a:avLst/>
          </a:prstGeom>
          <a:noFill/>
        </p:spPr>
        <p:txBody>
          <a:bodyPr wrap="square" rtlCol="0">
            <a:spAutoFit/>
          </a:bodyPr>
          <a:lstStyle/>
          <a:p>
            <a:r>
              <a:rPr lang="en-US" dirty="0"/>
              <a:t>Aug</a:t>
            </a:r>
          </a:p>
        </p:txBody>
      </p:sp>
      <p:cxnSp>
        <p:nvCxnSpPr>
          <p:cNvPr id="17" name="Straight Connector 16">
            <a:extLst>
              <a:ext uri="{FF2B5EF4-FFF2-40B4-BE49-F238E27FC236}">
                <a16:creationId xmlns:a16="http://schemas.microsoft.com/office/drawing/2014/main" id="{BFA10513-04C6-45AF-813B-A53CB11CFF23}"/>
              </a:ext>
            </a:extLst>
          </p:cNvPr>
          <p:cNvCxnSpPr/>
          <p:nvPr/>
        </p:nvCxnSpPr>
        <p:spPr>
          <a:xfrm>
            <a:off x="4682565" y="2840177"/>
            <a:ext cx="0" cy="37407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DAD929D-ADB7-4184-A10F-FFA5AFEFC98E}"/>
              </a:ext>
            </a:extLst>
          </p:cNvPr>
          <p:cNvSpPr txBox="1"/>
          <p:nvPr/>
        </p:nvSpPr>
        <p:spPr>
          <a:xfrm>
            <a:off x="4488872" y="2472078"/>
            <a:ext cx="1342030" cy="369332"/>
          </a:xfrm>
          <a:prstGeom prst="rect">
            <a:avLst/>
          </a:prstGeom>
          <a:noFill/>
        </p:spPr>
        <p:txBody>
          <a:bodyPr wrap="square" rtlCol="0">
            <a:spAutoFit/>
          </a:bodyPr>
          <a:lstStyle/>
          <a:p>
            <a:r>
              <a:rPr lang="en-US" dirty="0"/>
              <a:t>Nov</a:t>
            </a:r>
          </a:p>
        </p:txBody>
      </p:sp>
      <p:cxnSp>
        <p:nvCxnSpPr>
          <p:cNvPr id="19" name="Straight Connector 18">
            <a:extLst>
              <a:ext uri="{FF2B5EF4-FFF2-40B4-BE49-F238E27FC236}">
                <a16:creationId xmlns:a16="http://schemas.microsoft.com/office/drawing/2014/main" id="{5C4A91A7-FAA7-42DF-9784-A630DF85517D}"/>
              </a:ext>
            </a:extLst>
          </p:cNvPr>
          <p:cNvCxnSpPr/>
          <p:nvPr/>
        </p:nvCxnSpPr>
        <p:spPr>
          <a:xfrm>
            <a:off x="5416861" y="2847103"/>
            <a:ext cx="0" cy="37407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75C3569-5122-4A5E-90C6-54A28652E144}"/>
              </a:ext>
            </a:extLst>
          </p:cNvPr>
          <p:cNvSpPr txBox="1"/>
          <p:nvPr/>
        </p:nvSpPr>
        <p:spPr>
          <a:xfrm>
            <a:off x="5223168" y="2447831"/>
            <a:ext cx="1342030" cy="369332"/>
          </a:xfrm>
          <a:prstGeom prst="rect">
            <a:avLst/>
          </a:prstGeom>
          <a:noFill/>
        </p:spPr>
        <p:txBody>
          <a:bodyPr wrap="square" rtlCol="0">
            <a:spAutoFit/>
          </a:bodyPr>
          <a:lstStyle/>
          <a:p>
            <a:r>
              <a:rPr lang="en-US" dirty="0"/>
              <a:t>Dec</a:t>
            </a:r>
          </a:p>
        </p:txBody>
      </p:sp>
      <p:sp>
        <p:nvSpPr>
          <p:cNvPr id="21" name="TextBox 20">
            <a:extLst>
              <a:ext uri="{FF2B5EF4-FFF2-40B4-BE49-F238E27FC236}">
                <a16:creationId xmlns:a16="http://schemas.microsoft.com/office/drawing/2014/main" id="{76FA8534-456F-4897-A65B-6504D7C6A9A7}"/>
              </a:ext>
            </a:extLst>
          </p:cNvPr>
          <p:cNvSpPr txBox="1"/>
          <p:nvPr/>
        </p:nvSpPr>
        <p:spPr>
          <a:xfrm>
            <a:off x="5831837" y="2446784"/>
            <a:ext cx="671015" cy="369332"/>
          </a:xfrm>
          <a:prstGeom prst="rect">
            <a:avLst/>
          </a:prstGeom>
          <a:noFill/>
        </p:spPr>
        <p:txBody>
          <a:bodyPr wrap="square" rtlCol="0">
            <a:spAutoFit/>
          </a:bodyPr>
          <a:lstStyle/>
          <a:p>
            <a:r>
              <a:rPr lang="en-US" dirty="0"/>
              <a:t>Jan</a:t>
            </a:r>
          </a:p>
        </p:txBody>
      </p:sp>
      <p:cxnSp>
        <p:nvCxnSpPr>
          <p:cNvPr id="22" name="Straight Connector 21">
            <a:extLst>
              <a:ext uri="{FF2B5EF4-FFF2-40B4-BE49-F238E27FC236}">
                <a16:creationId xmlns:a16="http://schemas.microsoft.com/office/drawing/2014/main" id="{39100C64-9203-4719-A55B-260C627CBDD3}"/>
              </a:ext>
            </a:extLst>
          </p:cNvPr>
          <p:cNvCxnSpPr/>
          <p:nvPr/>
        </p:nvCxnSpPr>
        <p:spPr>
          <a:xfrm>
            <a:off x="6088806" y="2854031"/>
            <a:ext cx="0" cy="37407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D2681A7-DDD3-476E-B0B4-978E9B437B84}"/>
              </a:ext>
            </a:extLst>
          </p:cNvPr>
          <p:cNvCxnSpPr/>
          <p:nvPr/>
        </p:nvCxnSpPr>
        <p:spPr>
          <a:xfrm>
            <a:off x="7127898" y="2871349"/>
            <a:ext cx="0" cy="37407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356E6B5-9B44-4E5F-8A33-D78397C32B1E}"/>
              </a:ext>
            </a:extLst>
          </p:cNvPr>
          <p:cNvCxnSpPr/>
          <p:nvPr/>
        </p:nvCxnSpPr>
        <p:spPr>
          <a:xfrm>
            <a:off x="7799844" y="2871346"/>
            <a:ext cx="0" cy="37407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4E0E3D6-C245-40A4-8414-C0E0FCF34ED5}"/>
              </a:ext>
            </a:extLst>
          </p:cNvPr>
          <p:cNvCxnSpPr/>
          <p:nvPr/>
        </p:nvCxnSpPr>
        <p:spPr>
          <a:xfrm>
            <a:off x="8586090" y="2871345"/>
            <a:ext cx="0" cy="37407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68C96A7-B4DD-4CAE-BD3E-6E6A4693C6C0}"/>
              </a:ext>
            </a:extLst>
          </p:cNvPr>
          <p:cNvSpPr txBox="1"/>
          <p:nvPr/>
        </p:nvSpPr>
        <p:spPr>
          <a:xfrm>
            <a:off x="6758891" y="2467383"/>
            <a:ext cx="812829" cy="369332"/>
          </a:xfrm>
          <a:prstGeom prst="rect">
            <a:avLst/>
          </a:prstGeom>
          <a:noFill/>
        </p:spPr>
        <p:txBody>
          <a:bodyPr wrap="square" rtlCol="0">
            <a:spAutoFit/>
          </a:bodyPr>
          <a:lstStyle/>
          <a:p>
            <a:r>
              <a:rPr lang="en-US" dirty="0"/>
              <a:t>March</a:t>
            </a:r>
          </a:p>
        </p:txBody>
      </p:sp>
      <p:sp>
        <p:nvSpPr>
          <p:cNvPr id="27" name="TextBox 26">
            <a:extLst>
              <a:ext uri="{FF2B5EF4-FFF2-40B4-BE49-F238E27FC236}">
                <a16:creationId xmlns:a16="http://schemas.microsoft.com/office/drawing/2014/main" id="{BBFE65C6-95CD-4634-AC71-CF79884BBFAC}"/>
              </a:ext>
            </a:extLst>
          </p:cNvPr>
          <p:cNvSpPr txBox="1"/>
          <p:nvPr/>
        </p:nvSpPr>
        <p:spPr>
          <a:xfrm>
            <a:off x="7509607" y="2472032"/>
            <a:ext cx="812829" cy="369332"/>
          </a:xfrm>
          <a:prstGeom prst="rect">
            <a:avLst/>
          </a:prstGeom>
          <a:noFill/>
        </p:spPr>
        <p:txBody>
          <a:bodyPr wrap="square" rtlCol="0">
            <a:spAutoFit/>
          </a:bodyPr>
          <a:lstStyle/>
          <a:p>
            <a:r>
              <a:rPr lang="en-US" dirty="0"/>
              <a:t>April</a:t>
            </a:r>
          </a:p>
        </p:txBody>
      </p:sp>
      <p:sp>
        <p:nvSpPr>
          <p:cNvPr id="28" name="TextBox 27">
            <a:extLst>
              <a:ext uri="{FF2B5EF4-FFF2-40B4-BE49-F238E27FC236}">
                <a16:creationId xmlns:a16="http://schemas.microsoft.com/office/drawing/2014/main" id="{F5902EFE-DF48-486E-9876-2FC3E071457C}"/>
              </a:ext>
            </a:extLst>
          </p:cNvPr>
          <p:cNvSpPr txBox="1"/>
          <p:nvPr/>
        </p:nvSpPr>
        <p:spPr>
          <a:xfrm>
            <a:off x="8291263" y="2475587"/>
            <a:ext cx="812829" cy="369332"/>
          </a:xfrm>
          <a:prstGeom prst="rect">
            <a:avLst/>
          </a:prstGeom>
          <a:noFill/>
        </p:spPr>
        <p:txBody>
          <a:bodyPr wrap="square" rtlCol="0">
            <a:spAutoFit/>
          </a:bodyPr>
          <a:lstStyle/>
          <a:p>
            <a:r>
              <a:rPr lang="en-US" dirty="0"/>
              <a:t>May</a:t>
            </a:r>
          </a:p>
        </p:txBody>
      </p:sp>
      <p:cxnSp>
        <p:nvCxnSpPr>
          <p:cNvPr id="30" name="Straight Arrow Connector 29">
            <a:extLst>
              <a:ext uri="{FF2B5EF4-FFF2-40B4-BE49-F238E27FC236}">
                <a16:creationId xmlns:a16="http://schemas.microsoft.com/office/drawing/2014/main" id="{DDEF4F6F-41CD-488C-A954-8038EF835622}"/>
              </a:ext>
            </a:extLst>
          </p:cNvPr>
          <p:cNvCxnSpPr>
            <a:cxnSpLocks/>
          </p:cNvCxnSpPr>
          <p:nvPr/>
        </p:nvCxnSpPr>
        <p:spPr>
          <a:xfrm flipH="1" flipV="1">
            <a:off x="4125191" y="3293918"/>
            <a:ext cx="4396" cy="1569597"/>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998CBC5-C7D7-462B-A00C-635513BEDADA}"/>
              </a:ext>
            </a:extLst>
          </p:cNvPr>
          <p:cNvSpPr txBox="1"/>
          <p:nvPr/>
        </p:nvSpPr>
        <p:spPr>
          <a:xfrm>
            <a:off x="3197401" y="4863515"/>
            <a:ext cx="1885153" cy="1077218"/>
          </a:xfrm>
          <a:prstGeom prst="rect">
            <a:avLst/>
          </a:prstGeom>
          <a:solidFill>
            <a:schemeClr val="accent2">
              <a:lumMod val="20000"/>
              <a:lumOff val="80000"/>
            </a:schemeClr>
          </a:solidFill>
        </p:spPr>
        <p:txBody>
          <a:bodyPr wrap="square" rtlCol="0">
            <a:spAutoFit/>
          </a:bodyPr>
          <a:lstStyle/>
          <a:p>
            <a:pPr algn="ctr"/>
            <a:r>
              <a:rPr lang="en-US" sz="1600" dirty="0"/>
              <a:t>All apps submitted - must get in prior to </a:t>
            </a:r>
            <a:r>
              <a:rPr lang="en-US" sz="1600" dirty="0" err="1"/>
              <a:t>AIChE</a:t>
            </a:r>
            <a:r>
              <a:rPr lang="en-US" sz="1600" dirty="0"/>
              <a:t> AT LATEST</a:t>
            </a:r>
          </a:p>
        </p:txBody>
      </p:sp>
      <p:sp>
        <p:nvSpPr>
          <p:cNvPr id="32" name="TextBox 31">
            <a:extLst>
              <a:ext uri="{FF2B5EF4-FFF2-40B4-BE49-F238E27FC236}">
                <a16:creationId xmlns:a16="http://schemas.microsoft.com/office/drawing/2014/main" id="{734A7FEC-4D83-4576-8015-9DF569AE5FE4}"/>
              </a:ext>
            </a:extLst>
          </p:cNvPr>
          <p:cNvSpPr txBox="1"/>
          <p:nvPr/>
        </p:nvSpPr>
        <p:spPr>
          <a:xfrm>
            <a:off x="4652470" y="4354229"/>
            <a:ext cx="1251168" cy="523220"/>
          </a:xfrm>
          <a:prstGeom prst="rect">
            <a:avLst/>
          </a:prstGeom>
          <a:solidFill>
            <a:schemeClr val="accent6">
              <a:lumMod val="20000"/>
              <a:lumOff val="80000"/>
            </a:schemeClr>
          </a:solidFill>
        </p:spPr>
        <p:txBody>
          <a:bodyPr wrap="square" rtlCol="0">
            <a:spAutoFit/>
          </a:bodyPr>
          <a:lstStyle/>
          <a:p>
            <a:pPr algn="ctr"/>
            <a:r>
              <a:rPr lang="en-US" sz="1400" dirty="0"/>
              <a:t>Pre-interviews</a:t>
            </a:r>
          </a:p>
        </p:txBody>
      </p:sp>
      <p:sp>
        <p:nvSpPr>
          <p:cNvPr id="33" name="TextBox 32">
            <a:extLst>
              <a:ext uri="{FF2B5EF4-FFF2-40B4-BE49-F238E27FC236}">
                <a16:creationId xmlns:a16="http://schemas.microsoft.com/office/drawing/2014/main" id="{D267473B-7A64-4726-A90E-A4F6CA97A2CA}"/>
              </a:ext>
            </a:extLst>
          </p:cNvPr>
          <p:cNvSpPr txBox="1"/>
          <p:nvPr/>
        </p:nvSpPr>
        <p:spPr>
          <a:xfrm>
            <a:off x="6005556" y="3333581"/>
            <a:ext cx="1194955" cy="584775"/>
          </a:xfrm>
          <a:prstGeom prst="rect">
            <a:avLst/>
          </a:prstGeom>
          <a:solidFill>
            <a:schemeClr val="accent6">
              <a:lumMod val="20000"/>
              <a:lumOff val="80000"/>
            </a:schemeClr>
          </a:solidFill>
        </p:spPr>
        <p:txBody>
          <a:bodyPr wrap="square" rtlCol="0">
            <a:spAutoFit/>
          </a:bodyPr>
          <a:lstStyle/>
          <a:p>
            <a:pPr algn="ctr"/>
            <a:r>
              <a:rPr lang="en-US" sz="1600" dirty="0"/>
              <a:t>In-person interviews</a:t>
            </a:r>
          </a:p>
        </p:txBody>
      </p:sp>
      <p:sp>
        <p:nvSpPr>
          <p:cNvPr id="34" name="TextBox 33">
            <a:extLst>
              <a:ext uri="{FF2B5EF4-FFF2-40B4-BE49-F238E27FC236}">
                <a16:creationId xmlns:a16="http://schemas.microsoft.com/office/drawing/2014/main" id="{3A95FB8A-58F4-4D58-9F38-83344A3BC8AD}"/>
              </a:ext>
            </a:extLst>
          </p:cNvPr>
          <p:cNvSpPr txBox="1"/>
          <p:nvPr/>
        </p:nvSpPr>
        <p:spPr>
          <a:xfrm>
            <a:off x="7079752" y="4061841"/>
            <a:ext cx="1104456" cy="584775"/>
          </a:xfrm>
          <a:prstGeom prst="rect">
            <a:avLst/>
          </a:prstGeom>
          <a:solidFill>
            <a:schemeClr val="accent6">
              <a:lumMod val="20000"/>
              <a:lumOff val="80000"/>
            </a:schemeClr>
          </a:solidFill>
        </p:spPr>
        <p:txBody>
          <a:bodyPr wrap="square" rtlCol="0">
            <a:spAutoFit/>
          </a:bodyPr>
          <a:lstStyle/>
          <a:p>
            <a:pPr algn="ctr"/>
            <a:r>
              <a:rPr lang="en-US" sz="1600" dirty="0"/>
              <a:t>Second visits</a:t>
            </a:r>
          </a:p>
        </p:txBody>
      </p:sp>
      <p:sp>
        <p:nvSpPr>
          <p:cNvPr id="35" name="TextBox 34">
            <a:extLst>
              <a:ext uri="{FF2B5EF4-FFF2-40B4-BE49-F238E27FC236}">
                <a16:creationId xmlns:a16="http://schemas.microsoft.com/office/drawing/2014/main" id="{EC104181-4DB0-48FD-BA63-121C98D8D853}"/>
              </a:ext>
            </a:extLst>
          </p:cNvPr>
          <p:cNvSpPr txBox="1"/>
          <p:nvPr/>
        </p:nvSpPr>
        <p:spPr>
          <a:xfrm>
            <a:off x="7593221" y="4712725"/>
            <a:ext cx="1104456" cy="584775"/>
          </a:xfrm>
          <a:prstGeom prst="rect">
            <a:avLst/>
          </a:prstGeom>
          <a:solidFill>
            <a:schemeClr val="accent6">
              <a:lumMod val="20000"/>
              <a:lumOff val="80000"/>
            </a:schemeClr>
          </a:solidFill>
        </p:spPr>
        <p:txBody>
          <a:bodyPr wrap="square" rtlCol="0">
            <a:spAutoFit/>
          </a:bodyPr>
          <a:lstStyle/>
          <a:p>
            <a:pPr algn="ctr"/>
            <a:r>
              <a:rPr lang="en-US" sz="1600" dirty="0"/>
              <a:t>Decisions made</a:t>
            </a:r>
          </a:p>
        </p:txBody>
      </p:sp>
    </p:spTree>
    <p:extLst>
      <p:ext uri="{BB962C8B-B14F-4D97-AF65-F5344CB8AC3E}">
        <p14:creationId xmlns:p14="http://schemas.microsoft.com/office/powerpoint/2010/main" val="3040985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1A202-B26F-44CB-A114-75DB29EE7735}"/>
              </a:ext>
            </a:extLst>
          </p:cNvPr>
          <p:cNvSpPr>
            <a:spLocks noGrp="1"/>
          </p:cNvSpPr>
          <p:nvPr>
            <p:ph type="title"/>
          </p:nvPr>
        </p:nvSpPr>
        <p:spPr/>
        <p:txBody>
          <a:bodyPr/>
          <a:lstStyle/>
          <a:p>
            <a:r>
              <a:rPr lang="en-US" dirty="0"/>
              <a:t>Components of an application</a:t>
            </a:r>
          </a:p>
        </p:txBody>
      </p:sp>
      <p:sp>
        <p:nvSpPr>
          <p:cNvPr id="3" name="Content Placeholder 2">
            <a:extLst>
              <a:ext uri="{FF2B5EF4-FFF2-40B4-BE49-F238E27FC236}">
                <a16:creationId xmlns:a16="http://schemas.microsoft.com/office/drawing/2014/main" id="{CD44CF45-93A4-490D-9F01-CA5F36726EB4}"/>
              </a:ext>
            </a:extLst>
          </p:cNvPr>
          <p:cNvSpPr>
            <a:spLocks noGrp="1"/>
          </p:cNvSpPr>
          <p:nvPr>
            <p:ph idx="1"/>
          </p:nvPr>
        </p:nvSpPr>
        <p:spPr/>
        <p:txBody>
          <a:bodyPr>
            <a:normAutofit/>
          </a:bodyPr>
          <a:lstStyle/>
          <a:p>
            <a:pPr marL="514350" indent="-285750">
              <a:spcBef>
                <a:spcPts val="0"/>
              </a:spcBef>
              <a:buClr>
                <a:srgbClr val="000000"/>
              </a:buClr>
            </a:pPr>
            <a:r>
              <a:rPr lang="en" sz="2000" dirty="0">
                <a:solidFill>
                  <a:srgbClr val="000000"/>
                </a:solidFill>
              </a:rPr>
              <a:t>Applications are very uniform for the majority of types of ChemE faculty jobs. Most applications contain:</a:t>
            </a:r>
          </a:p>
          <a:p>
            <a:pPr marL="971550" lvl="1" indent="-285750">
              <a:spcBef>
                <a:spcPts val="0"/>
              </a:spcBef>
              <a:buClr>
                <a:srgbClr val="000000"/>
              </a:buClr>
            </a:pPr>
            <a:r>
              <a:rPr lang="en" sz="1800" dirty="0">
                <a:solidFill>
                  <a:srgbClr val="000000"/>
                </a:solidFill>
              </a:rPr>
              <a:t>Cover Letter (1 - 1.5 page) + list of references (3 is typical)</a:t>
            </a:r>
          </a:p>
          <a:p>
            <a:pPr marL="971550" lvl="1" indent="-285750">
              <a:spcBef>
                <a:spcPts val="0"/>
              </a:spcBef>
              <a:buClr>
                <a:srgbClr val="000000"/>
              </a:buClr>
            </a:pPr>
            <a:r>
              <a:rPr lang="en" sz="1800" dirty="0">
                <a:solidFill>
                  <a:srgbClr val="000000"/>
                </a:solidFill>
              </a:rPr>
              <a:t>CV (full academic CV) </a:t>
            </a:r>
          </a:p>
          <a:p>
            <a:pPr marL="971550" lvl="1" indent="-285750">
              <a:spcBef>
                <a:spcPts val="0"/>
              </a:spcBef>
              <a:buClr>
                <a:srgbClr val="000000"/>
              </a:buClr>
            </a:pPr>
            <a:r>
              <a:rPr lang="en" sz="1800" dirty="0">
                <a:solidFill>
                  <a:srgbClr val="000000"/>
                </a:solidFill>
              </a:rPr>
              <a:t>Research statement  (suggested length 5 pages)</a:t>
            </a:r>
          </a:p>
          <a:p>
            <a:pPr marL="1428750" lvl="2" indent="-285750">
              <a:spcBef>
                <a:spcPts val="0"/>
              </a:spcBef>
              <a:buClr>
                <a:srgbClr val="000000"/>
              </a:buClr>
            </a:pPr>
            <a:r>
              <a:rPr lang="en" dirty="0">
                <a:solidFill>
                  <a:srgbClr val="000000"/>
                </a:solidFill>
              </a:rPr>
              <a:t>Articulate your vision for your research group at the end of tenure track</a:t>
            </a:r>
          </a:p>
          <a:p>
            <a:pPr marL="1428750" lvl="2" indent="-285750">
              <a:spcBef>
                <a:spcPts val="0"/>
              </a:spcBef>
              <a:buClr>
                <a:srgbClr val="000000"/>
              </a:buClr>
            </a:pPr>
            <a:r>
              <a:rPr lang="en" dirty="0">
                <a:solidFill>
                  <a:srgbClr val="000000"/>
                </a:solidFill>
              </a:rPr>
              <a:t>Articulate 3 projects you would want to work on </a:t>
            </a:r>
          </a:p>
          <a:p>
            <a:pPr marL="971550" lvl="1" indent="-285750">
              <a:spcBef>
                <a:spcPts val="0"/>
              </a:spcBef>
              <a:buClr>
                <a:srgbClr val="000000"/>
              </a:buClr>
            </a:pPr>
            <a:r>
              <a:rPr lang="en" sz="1800" dirty="0">
                <a:solidFill>
                  <a:srgbClr val="000000"/>
                </a:solidFill>
              </a:rPr>
              <a:t>Teaching statement (suggested length 2 pages) </a:t>
            </a:r>
          </a:p>
          <a:p>
            <a:pPr marL="1428750" lvl="2" indent="-285750">
              <a:spcBef>
                <a:spcPts val="0"/>
              </a:spcBef>
              <a:buClr>
                <a:srgbClr val="000000"/>
              </a:buClr>
            </a:pPr>
            <a:r>
              <a:rPr lang="en" dirty="0">
                <a:solidFill>
                  <a:srgbClr val="000000"/>
                </a:solidFill>
              </a:rPr>
              <a:t>Teaching experience, philosophy and interests</a:t>
            </a:r>
          </a:p>
          <a:p>
            <a:pPr marL="971550" lvl="1" indent="-285750">
              <a:spcBef>
                <a:spcPts val="0"/>
              </a:spcBef>
              <a:buClr>
                <a:srgbClr val="000000"/>
              </a:buClr>
            </a:pPr>
            <a:r>
              <a:rPr lang="en" sz="1800" dirty="0">
                <a:solidFill>
                  <a:srgbClr val="000000"/>
                </a:solidFill>
              </a:rPr>
              <a:t>Diversity statement</a:t>
            </a:r>
          </a:p>
          <a:p>
            <a:pPr marL="1428750" lvl="2" indent="-285750">
              <a:spcBef>
                <a:spcPts val="0"/>
              </a:spcBef>
              <a:buClr>
                <a:srgbClr val="000000"/>
              </a:buClr>
            </a:pPr>
            <a:r>
              <a:rPr lang="en" dirty="0">
                <a:solidFill>
                  <a:srgbClr val="000000"/>
                </a:solidFill>
              </a:rPr>
              <a:t>Involvement, experience, and understanding of diversity, equity, and inclusion efforts</a:t>
            </a:r>
          </a:p>
          <a:p>
            <a:pPr marL="1428750" lvl="2" indent="-285750">
              <a:spcBef>
                <a:spcPts val="0"/>
              </a:spcBef>
              <a:buClr>
                <a:srgbClr val="000000"/>
              </a:buClr>
            </a:pPr>
            <a:r>
              <a:rPr lang="en" dirty="0">
                <a:solidFill>
                  <a:srgbClr val="000000"/>
                </a:solidFill>
              </a:rPr>
              <a:t>How you will support and </a:t>
            </a:r>
            <a:r>
              <a:rPr lang="en-US" dirty="0">
                <a:solidFill>
                  <a:srgbClr val="000000"/>
                </a:solidFill>
              </a:rPr>
              <a:t>enable diversity, equity, and inclusion as a faculty in [x] field</a:t>
            </a:r>
            <a:endParaRPr lang="en" dirty="0">
              <a:solidFill>
                <a:srgbClr val="000000"/>
              </a:solidFill>
            </a:endParaRPr>
          </a:p>
          <a:p>
            <a:pPr marL="0" indent="0">
              <a:buNone/>
            </a:pPr>
            <a:endParaRPr lang="en-US" sz="2000" dirty="0"/>
          </a:p>
        </p:txBody>
      </p:sp>
      <p:sp>
        <p:nvSpPr>
          <p:cNvPr id="4" name="Rectangle 3">
            <a:extLst>
              <a:ext uri="{FF2B5EF4-FFF2-40B4-BE49-F238E27FC236}">
                <a16:creationId xmlns:a16="http://schemas.microsoft.com/office/drawing/2014/main" id="{5C2CEC5C-5F2A-46DD-B026-5DF05C90C475}"/>
              </a:ext>
            </a:extLst>
          </p:cNvPr>
          <p:cNvSpPr/>
          <p:nvPr/>
        </p:nvSpPr>
        <p:spPr>
          <a:xfrm>
            <a:off x="0" y="5888230"/>
            <a:ext cx="9144000" cy="646331"/>
          </a:xfrm>
          <a:prstGeom prst="rect">
            <a:avLst/>
          </a:prstGeom>
          <a:solidFill>
            <a:srgbClr val="203864"/>
          </a:solidFill>
          <a:ln>
            <a:solidFill>
              <a:srgbClr val="203864"/>
            </a:solidFill>
          </a:ln>
        </p:spPr>
        <p:txBody>
          <a:bodyPr wrap="square">
            <a:spAutoFit/>
          </a:bodyPr>
          <a:lstStyle/>
          <a:p>
            <a:pPr marL="514350" indent="-285750" algn="ctr">
              <a:spcBef>
                <a:spcPts val="0"/>
              </a:spcBef>
              <a:buClr>
                <a:srgbClr val="000000"/>
              </a:buClr>
            </a:pPr>
            <a:r>
              <a:rPr lang="en-US" dirty="0">
                <a:solidFill>
                  <a:schemeClr val="bg1"/>
                </a:solidFill>
              </a:rPr>
              <a:t>You </a:t>
            </a:r>
            <a:r>
              <a:rPr lang="en" dirty="0">
                <a:solidFill>
                  <a:schemeClr val="bg1"/>
                </a:solidFill>
              </a:rPr>
              <a:t>have to finish early, you have to get a lot of feedback on your materials, and you have to have a lot of time to revise</a:t>
            </a:r>
          </a:p>
        </p:txBody>
      </p:sp>
    </p:spTree>
    <p:extLst>
      <p:ext uri="{BB962C8B-B14F-4D97-AF65-F5344CB8AC3E}">
        <p14:creationId xmlns:p14="http://schemas.microsoft.com/office/powerpoint/2010/main" val="776130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48199-21C9-4890-BD9A-E5F6A0596468}"/>
              </a:ext>
            </a:extLst>
          </p:cNvPr>
          <p:cNvSpPr>
            <a:spLocks noGrp="1"/>
          </p:cNvSpPr>
          <p:nvPr>
            <p:ph type="title"/>
          </p:nvPr>
        </p:nvSpPr>
        <p:spPr/>
        <p:txBody>
          <a:bodyPr/>
          <a:lstStyle/>
          <a:p>
            <a:r>
              <a:rPr lang="en-US" dirty="0"/>
              <a:t>Typical interview</a:t>
            </a:r>
          </a:p>
        </p:txBody>
      </p:sp>
      <p:sp>
        <p:nvSpPr>
          <p:cNvPr id="3" name="Content Placeholder 2">
            <a:extLst>
              <a:ext uri="{FF2B5EF4-FFF2-40B4-BE49-F238E27FC236}">
                <a16:creationId xmlns:a16="http://schemas.microsoft.com/office/drawing/2014/main" id="{F1EC16F1-5E14-4BF0-9745-2DD4DFFDDDD8}"/>
              </a:ext>
            </a:extLst>
          </p:cNvPr>
          <p:cNvSpPr>
            <a:spLocks noGrp="1"/>
          </p:cNvSpPr>
          <p:nvPr>
            <p:ph idx="1"/>
          </p:nvPr>
        </p:nvSpPr>
        <p:spPr>
          <a:xfrm>
            <a:off x="628650" y="1258207"/>
            <a:ext cx="7886700" cy="4913993"/>
          </a:xfrm>
        </p:spPr>
        <p:txBody>
          <a:bodyPr>
            <a:normAutofit/>
          </a:bodyPr>
          <a:lstStyle/>
          <a:p>
            <a:pPr marL="571500" indent="-342900">
              <a:spcBef>
                <a:spcPts val="0"/>
              </a:spcBef>
              <a:buClr>
                <a:srgbClr val="000000"/>
              </a:buClr>
            </a:pPr>
            <a:r>
              <a:rPr lang="en" dirty="0">
                <a:solidFill>
                  <a:srgbClr val="000000"/>
                </a:solidFill>
              </a:rPr>
              <a:t>Most interviews are 1.5 - 2 days in length. Some as short as 1 day.</a:t>
            </a:r>
          </a:p>
          <a:p>
            <a:pPr marL="571500" indent="-342900">
              <a:spcBef>
                <a:spcPts val="0"/>
              </a:spcBef>
              <a:buClr>
                <a:srgbClr val="000000"/>
              </a:buClr>
            </a:pPr>
            <a:endParaRPr lang="en" dirty="0">
              <a:solidFill>
                <a:srgbClr val="000000"/>
              </a:solidFill>
            </a:endParaRPr>
          </a:p>
          <a:p>
            <a:pPr marL="571500" indent="-342900">
              <a:spcBef>
                <a:spcPts val="0"/>
              </a:spcBef>
              <a:buClr>
                <a:srgbClr val="000000"/>
              </a:buClr>
            </a:pPr>
            <a:r>
              <a:rPr lang="en" dirty="0">
                <a:solidFill>
                  <a:srgbClr val="000000"/>
                </a:solidFill>
              </a:rPr>
              <a:t>For most ChemE TT jobs your interview will consist of:</a:t>
            </a:r>
          </a:p>
          <a:p>
            <a:pPr marL="1028700" lvl="1" indent="-342900">
              <a:spcBef>
                <a:spcPts val="0"/>
              </a:spcBef>
              <a:buClr>
                <a:srgbClr val="000000"/>
              </a:buClr>
            </a:pPr>
            <a:r>
              <a:rPr lang="en" sz="2400" dirty="0">
                <a:solidFill>
                  <a:srgbClr val="000000"/>
                </a:solidFill>
              </a:rPr>
              <a:t>1 Hr dept seminar</a:t>
            </a:r>
          </a:p>
          <a:p>
            <a:pPr marL="1028700" lvl="1" indent="-342900">
              <a:spcBef>
                <a:spcPts val="0"/>
              </a:spcBef>
              <a:buClr>
                <a:srgbClr val="000000"/>
              </a:buClr>
            </a:pPr>
            <a:r>
              <a:rPr lang="en" sz="2400" dirty="0">
                <a:solidFill>
                  <a:srgbClr val="000000"/>
                </a:solidFill>
              </a:rPr>
              <a:t>1-2 Hr research seminar</a:t>
            </a:r>
          </a:p>
          <a:p>
            <a:pPr marL="1028700" lvl="1" indent="-342900">
              <a:spcBef>
                <a:spcPts val="0"/>
              </a:spcBef>
              <a:buClr>
                <a:srgbClr val="000000"/>
              </a:buClr>
            </a:pPr>
            <a:r>
              <a:rPr lang="en" sz="2400" dirty="0">
                <a:solidFill>
                  <a:srgbClr val="000000"/>
                </a:solidFill>
              </a:rPr>
              <a:t>Meeting with dept. Chair (often to discuss startup needs)</a:t>
            </a:r>
          </a:p>
          <a:p>
            <a:pPr marL="1028700" lvl="1" indent="-342900">
              <a:spcBef>
                <a:spcPts val="0"/>
              </a:spcBef>
              <a:buClr>
                <a:srgbClr val="000000"/>
              </a:buClr>
            </a:pPr>
            <a:r>
              <a:rPr lang="en" sz="2400" dirty="0">
                <a:solidFill>
                  <a:srgbClr val="000000"/>
                </a:solidFill>
              </a:rPr>
              <a:t>Meeting with Dean </a:t>
            </a:r>
          </a:p>
          <a:p>
            <a:pPr marL="1028700" lvl="1" indent="-342900">
              <a:spcBef>
                <a:spcPts val="0"/>
              </a:spcBef>
              <a:buClr>
                <a:srgbClr val="000000"/>
              </a:buClr>
            </a:pPr>
            <a:r>
              <a:rPr lang="en" sz="2400" dirty="0">
                <a:solidFill>
                  <a:srgbClr val="000000"/>
                </a:solidFill>
              </a:rPr>
              <a:t>Meetings with students</a:t>
            </a:r>
          </a:p>
          <a:p>
            <a:pPr marL="1485900" lvl="2" indent="-342900">
              <a:spcBef>
                <a:spcPts val="0"/>
              </a:spcBef>
              <a:buClr>
                <a:srgbClr val="000000"/>
              </a:buClr>
            </a:pPr>
            <a:r>
              <a:rPr lang="en" sz="2000" dirty="0">
                <a:solidFill>
                  <a:srgbClr val="000000"/>
                </a:solidFill>
              </a:rPr>
              <a:t>Might be mainly grads but some places have you m</a:t>
            </a:r>
            <a:r>
              <a:rPr lang="en-US" sz="2000" dirty="0" err="1">
                <a:solidFill>
                  <a:srgbClr val="000000"/>
                </a:solidFill>
              </a:rPr>
              <a:t>eet</a:t>
            </a:r>
            <a:r>
              <a:rPr lang="en-US" sz="2000" dirty="0">
                <a:solidFill>
                  <a:srgbClr val="000000"/>
                </a:solidFill>
              </a:rPr>
              <a:t> with undergrads</a:t>
            </a:r>
            <a:endParaRPr lang="en" sz="2000" dirty="0">
              <a:solidFill>
                <a:srgbClr val="000000"/>
              </a:solidFill>
            </a:endParaRPr>
          </a:p>
          <a:p>
            <a:pPr marL="1028700" lvl="1" indent="-342900">
              <a:spcBef>
                <a:spcPts val="0"/>
              </a:spcBef>
              <a:buClr>
                <a:srgbClr val="000000"/>
              </a:buClr>
            </a:pPr>
            <a:r>
              <a:rPr lang="en" sz="2400" dirty="0">
                <a:solidFill>
                  <a:srgbClr val="000000"/>
                </a:solidFill>
              </a:rPr>
              <a:t>Meetings with many faculty members</a:t>
            </a:r>
          </a:p>
          <a:p>
            <a:pPr marL="1028700" lvl="1" indent="-342900">
              <a:spcBef>
                <a:spcPts val="0"/>
              </a:spcBef>
              <a:buClr>
                <a:srgbClr val="000000"/>
              </a:buClr>
            </a:pPr>
            <a:r>
              <a:rPr lang="en" sz="2400" dirty="0">
                <a:solidFill>
                  <a:srgbClr val="000000"/>
                </a:solidFill>
              </a:rPr>
              <a:t>2-4 meals with faculty </a:t>
            </a:r>
          </a:p>
        </p:txBody>
      </p:sp>
    </p:spTree>
    <p:extLst>
      <p:ext uri="{BB962C8B-B14F-4D97-AF65-F5344CB8AC3E}">
        <p14:creationId xmlns:p14="http://schemas.microsoft.com/office/powerpoint/2010/main" val="2249496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31998-D0FB-4A13-9F93-3843BC87DE27}"/>
              </a:ext>
            </a:extLst>
          </p:cNvPr>
          <p:cNvSpPr>
            <a:spLocks noGrp="1"/>
          </p:cNvSpPr>
          <p:nvPr>
            <p:ph type="title"/>
          </p:nvPr>
        </p:nvSpPr>
        <p:spPr/>
        <p:txBody>
          <a:bodyPr/>
          <a:lstStyle/>
          <a:p>
            <a:r>
              <a:rPr lang="en-US" dirty="0"/>
              <a:t>What is being evaluated?</a:t>
            </a:r>
          </a:p>
        </p:txBody>
      </p:sp>
      <p:sp>
        <p:nvSpPr>
          <p:cNvPr id="3" name="Content Placeholder 2">
            <a:extLst>
              <a:ext uri="{FF2B5EF4-FFF2-40B4-BE49-F238E27FC236}">
                <a16:creationId xmlns:a16="http://schemas.microsoft.com/office/drawing/2014/main" id="{E468ACC3-8A40-420F-BDEF-38BE2405940F}"/>
              </a:ext>
            </a:extLst>
          </p:cNvPr>
          <p:cNvSpPr>
            <a:spLocks noGrp="1"/>
          </p:cNvSpPr>
          <p:nvPr>
            <p:ph idx="1"/>
          </p:nvPr>
        </p:nvSpPr>
        <p:spPr/>
        <p:txBody>
          <a:bodyPr>
            <a:normAutofit/>
          </a:bodyPr>
          <a:lstStyle/>
          <a:p>
            <a:pPr marL="571500" indent="-342900">
              <a:spcBef>
                <a:spcPts val="0"/>
              </a:spcBef>
              <a:buClr>
                <a:srgbClr val="000000"/>
              </a:buClr>
            </a:pPr>
            <a:r>
              <a:rPr lang="en" sz="2800" dirty="0">
                <a:solidFill>
                  <a:srgbClr val="000000"/>
                </a:solidFill>
              </a:rPr>
              <a:t>As a prospective future colleague I am trying to answer several questions at your interview:</a:t>
            </a:r>
          </a:p>
          <a:p>
            <a:pPr marL="1028700" lvl="1" indent="-342900">
              <a:spcBef>
                <a:spcPts val="0"/>
              </a:spcBef>
              <a:buClr>
                <a:srgbClr val="000000"/>
              </a:buClr>
            </a:pPr>
            <a:r>
              <a:rPr lang="en" sz="2400" dirty="0">
                <a:solidFill>
                  <a:srgbClr val="000000"/>
                </a:solidFill>
              </a:rPr>
              <a:t>Can you teach students? </a:t>
            </a:r>
          </a:p>
          <a:p>
            <a:pPr marL="1485900" lvl="2" indent="-342900">
              <a:spcBef>
                <a:spcPts val="0"/>
              </a:spcBef>
              <a:buClr>
                <a:srgbClr val="000000"/>
              </a:buClr>
            </a:pPr>
            <a:r>
              <a:rPr lang="en" sz="2400" dirty="0">
                <a:solidFill>
                  <a:srgbClr val="000000"/>
                </a:solidFill>
              </a:rPr>
              <a:t>Evaluated </a:t>
            </a:r>
            <a:r>
              <a:rPr lang="en-US" sz="2400" dirty="0">
                <a:solidFill>
                  <a:srgbClr val="000000"/>
                </a:solidFill>
              </a:rPr>
              <a:t>primarily</a:t>
            </a:r>
            <a:r>
              <a:rPr lang="en" sz="2400" dirty="0">
                <a:solidFill>
                  <a:srgbClr val="000000"/>
                </a:solidFill>
              </a:rPr>
              <a:t> in your research seminar</a:t>
            </a:r>
          </a:p>
          <a:p>
            <a:pPr marL="1028700" lvl="1" indent="-342900">
              <a:spcBef>
                <a:spcPts val="0"/>
              </a:spcBef>
              <a:buClr>
                <a:srgbClr val="000000"/>
              </a:buClr>
            </a:pPr>
            <a:r>
              <a:rPr lang="en" sz="2400" dirty="0">
                <a:solidFill>
                  <a:srgbClr val="000000"/>
                </a:solidFill>
              </a:rPr>
              <a:t>Can you propose research that </a:t>
            </a:r>
            <a:r>
              <a:rPr lang="en" sz="2400" b="1" i="1" dirty="0">
                <a:solidFill>
                  <a:srgbClr val="000000"/>
                </a:solidFill>
              </a:rPr>
              <a:t>could</a:t>
            </a:r>
            <a:r>
              <a:rPr lang="en" sz="2400" i="1" dirty="0">
                <a:solidFill>
                  <a:srgbClr val="000000"/>
                </a:solidFill>
              </a:rPr>
              <a:t> </a:t>
            </a:r>
            <a:r>
              <a:rPr lang="en" sz="2400" dirty="0">
                <a:solidFill>
                  <a:srgbClr val="000000"/>
                </a:solidFill>
              </a:rPr>
              <a:t>get funded? </a:t>
            </a:r>
          </a:p>
          <a:p>
            <a:pPr marL="1485900" lvl="2" indent="-342900">
              <a:spcBef>
                <a:spcPts val="0"/>
              </a:spcBef>
              <a:buClr>
                <a:srgbClr val="000000"/>
              </a:buClr>
            </a:pPr>
            <a:r>
              <a:rPr lang="en" sz="2400" dirty="0">
                <a:solidFill>
                  <a:srgbClr val="000000"/>
                </a:solidFill>
              </a:rPr>
              <a:t>Evaluated primarily in your chalk talk</a:t>
            </a:r>
          </a:p>
          <a:p>
            <a:pPr marL="1028700" lvl="1" indent="-342900">
              <a:spcBef>
                <a:spcPts val="0"/>
              </a:spcBef>
              <a:buClr>
                <a:srgbClr val="000000"/>
              </a:buClr>
            </a:pPr>
            <a:r>
              <a:rPr lang="en" sz="2400" dirty="0">
                <a:solidFill>
                  <a:srgbClr val="000000"/>
                </a:solidFill>
              </a:rPr>
              <a:t>Can I work with you? </a:t>
            </a:r>
          </a:p>
          <a:p>
            <a:pPr marL="1028700" lvl="1" indent="-342900">
              <a:spcBef>
                <a:spcPts val="0"/>
              </a:spcBef>
              <a:buClr>
                <a:srgbClr val="000000"/>
              </a:buClr>
            </a:pPr>
            <a:r>
              <a:rPr lang="en" sz="2400" dirty="0">
                <a:solidFill>
                  <a:srgbClr val="000000"/>
                </a:solidFill>
              </a:rPr>
              <a:t>Are you an asshole?</a:t>
            </a:r>
            <a:endParaRPr lang="en-US" sz="2400" dirty="0"/>
          </a:p>
          <a:p>
            <a:endParaRPr lang="en-US" sz="3600" dirty="0"/>
          </a:p>
        </p:txBody>
      </p:sp>
    </p:spTree>
    <p:extLst>
      <p:ext uri="{BB962C8B-B14F-4D97-AF65-F5344CB8AC3E}">
        <p14:creationId xmlns:p14="http://schemas.microsoft.com/office/powerpoint/2010/main" val="3048853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FDE41-1BCA-4A66-912E-8BABC90B871D}"/>
              </a:ext>
            </a:extLst>
          </p:cNvPr>
          <p:cNvSpPr>
            <a:spLocks noGrp="1"/>
          </p:cNvSpPr>
          <p:nvPr>
            <p:ph type="title"/>
          </p:nvPr>
        </p:nvSpPr>
        <p:spPr/>
        <p:txBody>
          <a:bodyPr/>
          <a:lstStyle/>
          <a:p>
            <a:r>
              <a:rPr lang="en-US" dirty="0"/>
              <a:t>Behind the scenes – how candidates are decided</a:t>
            </a:r>
          </a:p>
        </p:txBody>
      </p:sp>
    </p:spTree>
    <p:extLst>
      <p:ext uri="{BB962C8B-B14F-4D97-AF65-F5344CB8AC3E}">
        <p14:creationId xmlns:p14="http://schemas.microsoft.com/office/powerpoint/2010/main" val="1395608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7350A-58D5-4948-B7E5-04E6C563C7F3}"/>
              </a:ext>
            </a:extLst>
          </p:cNvPr>
          <p:cNvSpPr>
            <a:spLocks noGrp="1"/>
          </p:cNvSpPr>
          <p:nvPr>
            <p:ph type="title"/>
          </p:nvPr>
        </p:nvSpPr>
        <p:spPr/>
        <p:txBody>
          <a:bodyPr/>
          <a:lstStyle/>
          <a:p>
            <a:r>
              <a:rPr lang="en-US" dirty="0"/>
              <a:t>Example of Selection process for </a:t>
            </a:r>
            <a:r>
              <a:rPr lang="en-US" dirty="0" err="1"/>
              <a:t>ChemE</a:t>
            </a:r>
            <a:r>
              <a:rPr lang="en-US" dirty="0"/>
              <a:t> at R1</a:t>
            </a:r>
          </a:p>
        </p:txBody>
      </p:sp>
      <p:graphicFrame>
        <p:nvGraphicFramePr>
          <p:cNvPr id="4" name="Content Placeholder 3">
            <a:extLst>
              <a:ext uri="{FF2B5EF4-FFF2-40B4-BE49-F238E27FC236}">
                <a16:creationId xmlns:a16="http://schemas.microsoft.com/office/drawing/2014/main" id="{E206509D-266F-4064-9F8D-9F42F64527B3}"/>
              </a:ext>
            </a:extLst>
          </p:cNvPr>
          <p:cNvGraphicFramePr>
            <a:graphicFrameLocks noGrp="1"/>
          </p:cNvGraphicFramePr>
          <p:nvPr>
            <p:ph idx="1"/>
            <p:extLst>
              <p:ext uri="{D42A27DB-BD31-4B8C-83A1-F6EECF244321}">
                <p14:modId xmlns:p14="http://schemas.microsoft.com/office/powerpoint/2010/main" val="1701873063"/>
              </p:ext>
            </p:extLst>
          </p:nvPr>
        </p:nvGraphicFramePr>
        <p:xfrm>
          <a:off x="0" y="992451"/>
          <a:ext cx="9263270" cy="5774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0F1094DD-75A5-4C71-B6FB-CF625D193FBB}"/>
              </a:ext>
            </a:extLst>
          </p:cNvPr>
          <p:cNvSpPr/>
          <p:nvPr/>
        </p:nvSpPr>
        <p:spPr>
          <a:xfrm>
            <a:off x="-107342" y="5660266"/>
            <a:ext cx="4572000" cy="954107"/>
          </a:xfrm>
          <a:prstGeom prst="rect">
            <a:avLst/>
          </a:prstGeom>
        </p:spPr>
        <p:txBody>
          <a:bodyPr>
            <a:spAutoFit/>
          </a:bodyPr>
          <a:lstStyle/>
          <a:p>
            <a:pPr marL="514350" lvl="0" indent="-285750">
              <a:buClr>
                <a:srgbClr val="000000"/>
              </a:buClr>
              <a:buFont typeface="Arial" panose="020B0604020202020204" pitchFamily="34" charset="0"/>
              <a:buChar char="•"/>
            </a:pPr>
            <a:r>
              <a:rPr lang="en" sz="1400" dirty="0">
                <a:solidFill>
                  <a:srgbClr val="000000"/>
                </a:solidFill>
              </a:rPr>
              <a:t>Goal of search chair: triage (so I am looking for you to make a critical mistake and or ‘stand out’ apps) </a:t>
            </a:r>
          </a:p>
          <a:p>
            <a:pPr marL="514350" lvl="0" indent="-285750">
              <a:buClr>
                <a:srgbClr val="000000"/>
              </a:buClr>
              <a:buFont typeface="Arial" panose="020B0604020202020204" pitchFamily="34" charset="0"/>
              <a:buChar char="•"/>
            </a:pPr>
            <a:r>
              <a:rPr lang="en" sz="1400" dirty="0">
                <a:solidFill>
                  <a:srgbClr val="000000"/>
                </a:solidFill>
              </a:rPr>
              <a:t>Goal of committee member: find applicants who will make our department better</a:t>
            </a:r>
          </a:p>
        </p:txBody>
      </p:sp>
    </p:spTree>
    <p:extLst>
      <p:ext uri="{BB962C8B-B14F-4D97-AF65-F5344CB8AC3E}">
        <p14:creationId xmlns:p14="http://schemas.microsoft.com/office/powerpoint/2010/main" val="2533852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DBADA-69EA-4A5B-9519-221EDA5E177A}"/>
              </a:ext>
            </a:extLst>
          </p:cNvPr>
          <p:cNvSpPr>
            <a:spLocks noGrp="1"/>
          </p:cNvSpPr>
          <p:nvPr>
            <p:ph type="title"/>
          </p:nvPr>
        </p:nvSpPr>
        <p:spPr/>
        <p:txBody>
          <a:bodyPr>
            <a:normAutofit fontScale="90000"/>
          </a:bodyPr>
          <a:lstStyle/>
          <a:p>
            <a:r>
              <a:rPr lang="en-US" dirty="0"/>
              <a:t>Sample rubric from 2019 UW </a:t>
            </a:r>
            <a:r>
              <a:rPr lang="en-US" dirty="0" err="1"/>
              <a:t>ChemE</a:t>
            </a:r>
            <a:r>
              <a:rPr lang="en-US" dirty="0"/>
              <a:t> search for 1</a:t>
            </a:r>
            <a:r>
              <a:rPr lang="en-US" baseline="30000" dirty="0"/>
              <a:t>st</a:t>
            </a:r>
            <a:r>
              <a:rPr lang="en-US" dirty="0"/>
              <a:t> round</a:t>
            </a:r>
          </a:p>
        </p:txBody>
      </p:sp>
      <p:graphicFrame>
        <p:nvGraphicFramePr>
          <p:cNvPr id="3" name="Table 2">
            <a:extLst>
              <a:ext uri="{FF2B5EF4-FFF2-40B4-BE49-F238E27FC236}">
                <a16:creationId xmlns:a16="http://schemas.microsoft.com/office/drawing/2014/main" id="{5269DCDC-A9E5-404C-A415-FA43324FFB12}"/>
              </a:ext>
            </a:extLst>
          </p:cNvPr>
          <p:cNvGraphicFramePr>
            <a:graphicFrameLocks noGrp="1"/>
          </p:cNvGraphicFramePr>
          <p:nvPr>
            <p:extLst>
              <p:ext uri="{D42A27DB-BD31-4B8C-83A1-F6EECF244321}">
                <p14:modId xmlns:p14="http://schemas.microsoft.com/office/powerpoint/2010/main" val="806988402"/>
              </p:ext>
            </p:extLst>
          </p:nvPr>
        </p:nvGraphicFramePr>
        <p:xfrm>
          <a:off x="0" y="992450"/>
          <a:ext cx="9144001" cy="5865548"/>
        </p:xfrm>
        <a:graphic>
          <a:graphicData uri="http://schemas.openxmlformats.org/drawingml/2006/table">
            <a:tbl>
              <a:tblPr firstRow="1" firstCol="1" bandRow="1">
                <a:tableStyleId>{F5AB1C69-6EDB-4FF4-983F-18BD219EF322}</a:tableStyleId>
              </a:tblPr>
              <a:tblGrid>
                <a:gridCol w="1271968">
                  <a:extLst>
                    <a:ext uri="{9D8B030D-6E8A-4147-A177-3AD203B41FA5}">
                      <a16:colId xmlns:a16="http://schemas.microsoft.com/office/drawing/2014/main" val="3069681617"/>
                    </a:ext>
                  </a:extLst>
                </a:gridCol>
                <a:gridCol w="2385633">
                  <a:extLst>
                    <a:ext uri="{9D8B030D-6E8A-4147-A177-3AD203B41FA5}">
                      <a16:colId xmlns:a16="http://schemas.microsoft.com/office/drawing/2014/main" val="2226423252"/>
                    </a:ext>
                  </a:extLst>
                </a:gridCol>
                <a:gridCol w="1828800">
                  <a:extLst>
                    <a:ext uri="{9D8B030D-6E8A-4147-A177-3AD203B41FA5}">
                      <a16:colId xmlns:a16="http://schemas.microsoft.com/office/drawing/2014/main" val="2472782603"/>
                    </a:ext>
                  </a:extLst>
                </a:gridCol>
                <a:gridCol w="1828800">
                  <a:extLst>
                    <a:ext uri="{9D8B030D-6E8A-4147-A177-3AD203B41FA5}">
                      <a16:colId xmlns:a16="http://schemas.microsoft.com/office/drawing/2014/main" val="2215894986"/>
                    </a:ext>
                  </a:extLst>
                </a:gridCol>
                <a:gridCol w="1828800">
                  <a:extLst>
                    <a:ext uri="{9D8B030D-6E8A-4147-A177-3AD203B41FA5}">
                      <a16:colId xmlns:a16="http://schemas.microsoft.com/office/drawing/2014/main" val="607850772"/>
                    </a:ext>
                  </a:extLst>
                </a:gridCol>
              </a:tblGrid>
              <a:tr h="125292">
                <a:tc>
                  <a:txBody>
                    <a:bodyPr/>
                    <a:lstStyle/>
                    <a:p>
                      <a:pPr marL="0" marR="0" algn="l">
                        <a:lnSpc>
                          <a:spcPct val="107000"/>
                        </a:lnSpc>
                        <a:spcBef>
                          <a:spcPts val="0"/>
                        </a:spcBef>
                        <a:spcAft>
                          <a:spcPts val="0"/>
                        </a:spcAft>
                      </a:pPr>
                      <a:r>
                        <a:rPr lang="en-US" sz="800">
                          <a:solidFill>
                            <a:schemeClr val="tx1"/>
                          </a:solidFill>
                          <a:effectLst/>
                        </a:rPr>
                        <a:t>Criteria </a:t>
                      </a:r>
                      <a:endPar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0" marB="0"/>
                </a:tc>
                <a:tc gridSpan="4">
                  <a:txBody>
                    <a:bodyPr/>
                    <a:lstStyle/>
                    <a:p>
                      <a:pPr marL="0" marR="0" algn="ctr">
                        <a:lnSpc>
                          <a:spcPct val="107000"/>
                        </a:lnSpc>
                        <a:spcBef>
                          <a:spcPts val="0"/>
                        </a:spcBef>
                        <a:spcAft>
                          <a:spcPts val="0"/>
                        </a:spcAft>
                      </a:pPr>
                      <a:r>
                        <a:rPr lang="en-US" sz="800">
                          <a:solidFill>
                            <a:schemeClr val="tx1"/>
                          </a:solidFill>
                          <a:effectLst/>
                        </a:rPr>
                        <a:t>STAGE 1 - Rubric Ratings</a:t>
                      </a:r>
                      <a:endPar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49937547"/>
                  </a:ext>
                </a:extLst>
              </a:tr>
              <a:tr h="125292">
                <a:tc>
                  <a:txBody>
                    <a:bodyPr/>
                    <a:lstStyle/>
                    <a:p>
                      <a:pPr marL="0" marR="0" algn="l">
                        <a:lnSpc>
                          <a:spcPct val="107000"/>
                        </a:lnSpc>
                        <a:spcBef>
                          <a:spcPts val="0"/>
                        </a:spcBef>
                        <a:spcAft>
                          <a:spcPts val="0"/>
                        </a:spcAft>
                      </a:pPr>
                      <a:r>
                        <a:rPr lang="en-US" sz="800">
                          <a:solidFill>
                            <a:schemeClr val="tx1"/>
                          </a:solidFill>
                          <a:effectLst/>
                        </a:rPr>
                        <a:t> </a:t>
                      </a:r>
                      <a:endPar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0" marB="0"/>
                </a:tc>
                <a:tc>
                  <a:txBody>
                    <a:bodyPr/>
                    <a:lstStyle/>
                    <a:p>
                      <a:pPr marL="0" marR="0" algn="ctr">
                        <a:lnSpc>
                          <a:spcPct val="107000"/>
                        </a:lnSpc>
                        <a:spcBef>
                          <a:spcPts val="0"/>
                        </a:spcBef>
                        <a:spcAft>
                          <a:spcPts val="0"/>
                        </a:spcAft>
                      </a:pPr>
                      <a:r>
                        <a:rPr lang="en-US" sz="800">
                          <a:solidFill>
                            <a:schemeClr val="tx1"/>
                          </a:solidFill>
                          <a:effectLst/>
                        </a:rPr>
                        <a:t>Excellent (4)</a:t>
                      </a:r>
                      <a:endPar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0" marB="0"/>
                </a:tc>
                <a:tc>
                  <a:txBody>
                    <a:bodyPr/>
                    <a:lstStyle/>
                    <a:p>
                      <a:pPr marL="0" marR="0" algn="ctr">
                        <a:lnSpc>
                          <a:spcPct val="107000"/>
                        </a:lnSpc>
                        <a:spcBef>
                          <a:spcPts val="0"/>
                        </a:spcBef>
                        <a:spcAft>
                          <a:spcPts val="0"/>
                        </a:spcAft>
                      </a:pPr>
                      <a:r>
                        <a:rPr lang="en-US" sz="800">
                          <a:solidFill>
                            <a:schemeClr val="tx1"/>
                          </a:solidFill>
                          <a:effectLst/>
                        </a:rPr>
                        <a:t>Good (3)</a:t>
                      </a:r>
                      <a:endPar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0" marB="0"/>
                </a:tc>
                <a:tc>
                  <a:txBody>
                    <a:bodyPr/>
                    <a:lstStyle/>
                    <a:p>
                      <a:pPr marL="0" marR="0" algn="ctr">
                        <a:lnSpc>
                          <a:spcPct val="107000"/>
                        </a:lnSpc>
                        <a:spcBef>
                          <a:spcPts val="0"/>
                        </a:spcBef>
                        <a:spcAft>
                          <a:spcPts val="0"/>
                        </a:spcAft>
                      </a:pPr>
                      <a:r>
                        <a:rPr lang="en-US" sz="800">
                          <a:solidFill>
                            <a:schemeClr val="tx1"/>
                          </a:solidFill>
                          <a:effectLst/>
                        </a:rPr>
                        <a:t>Fair (2)</a:t>
                      </a:r>
                      <a:endPar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0" marB="0"/>
                </a:tc>
                <a:tc>
                  <a:txBody>
                    <a:bodyPr/>
                    <a:lstStyle/>
                    <a:p>
                      <a:pPr marL="0" marR="0" algn="ctr">
                        <a:lnSpc>
                          <a:spcPct val="107000"/>
                        </a:lnSpc>
                        <a:spcBef>
                          <a:spcPts val="0"/>
                        </a:spcBef>
                        <a:spcAft>
                          <a:spcPts val="0"/>
                        </a:spcAft>
                      </a:pPr>
                      <a:r>
                        <a:rPr lang="en-US" sz="800">
                          <a:solidFill>
                            <a:schemeClr val="tx1"/>
                          </a:solidFill>
                          <a:effectLst/>
                        </a:rPr>
                        <a:t>Poor (1)</a:t>
                      </a:r>
                      <a:endPar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0" marB="0"/>
                </a:tc>
                <a:extLst>
                  <a:ext uri="{0D108BD9-81ED-4DB2-BD59-A6C34878D82A}">
                    <a16:rowId xmlns:a16="http://schemas.microsoft.com/office/drawing/2014/main" val="1074265487"/>
                  </a:ext>
                </a:extLst>
              </a:tr>
              <a:tr h="1174181">
                <a:tc>
                  <a:txBody>
                    <a:bodyPr/>
                    <a:lstStyle/>
                    <a:p>
                      <a:pPr marL="0" marR="0" algn="l">
                        <a:lnSpc>
                          <a:spcPct val="107000"/>
                        </a:lnSpc>
                        <a:spcBef>
                          <a:spcPts val="0"/>
                        </a:spcBef>
                        <a:spcAft>
                          <a:spcPts val="0"/>
                        </a:spcAft>
                      </a:pPr>
                      <a:r>
                        <a:rPr lang="en-US" sz="800" dirty="0">
                          <a:solidFill>
                            <a:schemeClr val="tx1"/>
                          </a:solidFill>
                          <a:effectLst/>
                        </a:rPr>
                        <a:t>Evidence of research productivity</a:t>
                      </a:r>
                      <a:endParaRPr lang="en-US" sz="900" dirty="0">
                        <a:solidFill>
                          <a:schemeClr val="tx1"/>
                        </a:solidFill>
                        <a:effectLst/>
                      </a:endParaRPr>
                    </a:p>
                    <a:p>
                      <a:pPr marL="0" marR="0" algn="l">
                        <a:lnSpc>
                          <a:spcPct val="107000"/>
                        </a:lnSpc>
                        <a:spcBef>
                          <a:spcPts val="0"/>
                        </a:spcBef>
                        <a:spcAft>
                          <a:spcPts val="0"/>
                        </a:spcAft>
                      </a:pPr>
                      <a:r>
                        <a:rPr lang="en-US" sz="8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0" marB="0"/>
                </a:tc>
                <a:tc>
                  <a:txBody>
                    <a:bodyPr/>
                    <a:lstStyle/>
                    <a:p>
                      <a:pPr marL="0" marR="0" algn="l">
                        <a:lnSpc>
                          <a:spcPct val="107000"/>
                        </a:lnSpc>
                        <a:spcBef>
                          <a:spcPts val="0"/>
                        </a:spcBef>
                        <a:spcAft>
                          <a:spcPts val="0"/>
                        </a:spcAft>
                      </a:pPr>
                      <a:r>
                        <a:rPr lang="en-US" sz="800">
                          <a:solidFill>
                            <a:schemeClr val="tx1"/>
                          </a:solidFill>
                          <a:effectLst/>
                        </a:rPr>
                        <a:t>The applicants track record exceeds a level of productivity, as assessed by existence of peer reviewed research work and dissemination of research findings (papers, patents, presentations, seminars, blogs, podcasts, articles, website, etc) that corresponds to the applicant’s career stage</a:t>
                      </a:r>
                      <a:endPar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0" marB="0"/>
                </a:tc>
                <a:tc>
                  <a:txBody>
                    <a:bodyPr/>
                    <a:lstStyle/>
                    <a:p>
                      <a:pPr marL="0" marR="0" algn="l">
                        <a:lnSpc>
                          <a:spcPct val="107000"/>
                        </a:lnSpc>
                        <a:spcBef>
                          <a:spcPts val="0"/>
                        </a:spcBef>
                        <a:spcAft>
                          <a:spcPts val="0"/>
                        </a:spcAft>
                      </a:pPr>
                      <a:r>
                        <a:rPr lang="en-US" sz="800">
                          <a:solidFill>
                            <a:schemeClr val="tx1"/>
                          </a:solidFill>
                          <a:effectLst/>
                        </a:rPr>
                        <a:t>The applicants track record meets an expected level of productivity, as assessed by existence of peer reviewed research work and dissemination of research findings (papers, patents, presentations, seminars, blogs, podcasts, articles, website, etc) that corresponds to the applicant’s career stage</a:t>
                      </a:r>
                      <a:endPar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0" marB="0"/>
                </a:tc>
                <a:tc>
                  <a:txBody>
                    <a:bodyPr/>
                    <a:lstStyle/>
                    <a:p>
                      <a:pPr marL="0" marR="0" algn="l">
                        <a:lnSpc>
                          <a:spcPct val="107000"/>
                        </a:lnSpc>
                        <a:spcBef>
                          <a:spcPts val="0"/>
                        </a:spcBef>
                        <a:spcAft>
                          <a:spcPts val="0"/>
                        </a:spcAft>
                      </a:pPr>
                      <a:r>
                        <a:rPr lang="en-US" sz="800">
                          <a:solidFill>
                            <a:schemeClr val="tx1"/>
                          </a:solidFill>
                          <a:effectLst/>
                        </a:rPr>
                        <a:t>The applicants track record is below an expected level of productivity, as assessed by existence of peer reviewed research work and dissemination of research findings (papers, patents, presentations, seminars, blogs, podcasts, articles, website, etc) that corresponds to the applicant’s career stage</a:t>
                      </a:r>
                      <a:endPar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0" marB="0"/>
                </a:tc>
                <a:tc>
                  <a:txBody>
                    <a:bodyPr/>
                    <a:lstStyle/>
                    <a:p>
                      <a:pPr marL="0" marR="0" algn="l">
                        <a:lnSpc>
                          <a:spcPct val="107000"/>
                        </a:lnSpc>
                        <a:spcBef>
                          <a:spcPts val="0"/>
                        </a:spcBef>
                        <a:spcAft>
                          <a:spcPts val="0"/>
                        </a:spcAft>
                      </a:pPr>
                      <a:r>
                        <a:rPr lang="en-US" sz="800" dirty="0">
                          <a:solidFill>
                            <a:schemeClr val="tx1"/>
                          </a:solidFill>
                          <a:effectLst/>
                        </a:rPr>
                        <a:t>The applicants track record is lacking in one or more areas of productivity, including existence of peer reviewed research work, dissemination of research work, or work that is in the process of peer review.</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0" marB="0"/>
                </a:tc>
                <a:extLst>
                  <a:ext uri="{0D108BD9-81ED-4DB2-BD59-A6C34878D82A}">
                    <a16:rowId xmlns:a16="http://schemas.microsoft.com/office/drawing/2014/main" val="222549096"/>
                  </a:ext>
                </a:extLst>
              </a:tr>
              <a:tr h="1567713">
                <a:tc>
                  <a:txBody>
                    <a:bodyPr/>
                    <a:lstStyle/>
                    <a:p>
                      <a:pPr marL="0" marR="0" algn="l">
                        <a:lnSpc>
                          <a:spcPct val="107000"/>
                        </a:lnSpc>
                        <a:spcBef>
                          <a:spcPts val="0"/>
                        </a:spcBef>
                        <a:spcAft>
                          <a:spcPts val="0"/>
                        </a:spcAft>
                      </a:pPr>
                      <a:r>
                        <a:rPr lang="en-US" sz="800">
                          <a:solidFill>
                            <a:schemeClr val="tx1"/>
                          </a:solidFill>
                          <a:effectLst/>
                        </a:rPr>
                        <a:t>Potential for scholarly impact in chemical engineering</a:t>
                      </a:r>
                      <a:endPar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0" marB="0"/>
                </a:tc>
                <a:tc>
                  <a:txBody>
                    <a:bodyPr/>
                    <a:lstStyle/>
                    <a:p>
                      <a:pPr marL="0" marR="0" algn="l">
                        <a:lnSpc>
                          <a:spcPct val="107000"/>
                        </a:lnSpc>
                        <a:spcBef>
                          <a:spcPts val="0"/>
                        </a:spcBef>
                        <a:spcAft>
                          <a:spcPts val="0"/>
                        </a:spcAft>
                      </a:pPr>
                      <a:r>
                        <a:rPr lang="en-US" sz="800">
                          <a:solidFill>
                            <a:schemeClr val="tx1"/>
                          </a:solidFill>
                          <a:effectLst/>
                        </a:rPr>
                        <a:t>The applicants research statement achieves all of the following aspects: </a:t>
                      </a:r>
                      <a:endParaRPr lang="en-US" sz="900">
                        <a:solidFill>
                          <a:schemeClr val="tx1"/>
                        </a:solidFill>
                        <a:effectLst/>
                      </a:endParaRPr>
                    </a:p>
                    <a:p>
                      <a:pPr marL="0" marR="0" algn="l">
                        <a:lnSpc>
                          <a:spcPct val="107000"/>
                        </a:lnSpc>
                        <a:spcBef>
                          <a:spcPts val="0"/>
                        </a:spcBef>
                        <a:spcAft>
                          <a:spcPts val="0"/>
                        </a:spcAft>
                      </a:pPr>
                      <a:r>
                        <a:rPr lang="en-US" sz="800">
                          <a:solidFill>
                            <a:schemeClr val="tx1"/>
                          </a:solidFill>
                          <a:effectLst/>
                        </a:rPr>
                        <a:t>(1) clearly and cohesively describes creative and innovative research, </a:t>
                      </a:r>
                      <a:endParaRPr lang="en-US" sz="900">
                        <a:solidFill>
                          <a:schemeClr val="tx1"/>
                        </a:solidFill>
                        <a:effectLst/>
                      </a:endParaRPr>
                    </a:p>
                    <a:p>
                      <a:pPr marL="0" marR="0" algn="l">
                        <a:lnSpc>
                          <a:spcPct val="107000"/>
                        </a:lnSpc>
                        <a:spcBef>
                          <a:spcPts val="0"/>
                        </a:spcBef>
                        <a:spcAft>
                          <a:spcPts val="0"/>
                        </a:spcAft>
                      </a:pPr>
                      <a:r>
                        <a:rPr lang="en-US" sz="800">
                          <a:solidFill>
                            <a:schemeClr val="tx1"/>
                          </a:solidFill>
                          <a:effectLst/>
                        </a:rPr>
                        <a:t>(2) identifies a clear plan outlined for a path forward upon starting as a faculty, </a:t>
                      </a:r>
                      <a:endParaRPr lang="en-US" sz="900">
                        <a:solidFill>
                          <a:schemeClr val="tx1"/>
                        </a:solidFill>
                        <a:effectLst/>
                      </a:endParaRPr>
                    </a:p>
                    <a:p>
                      <a:pPr marL="0" marR="0" algn="l">
                        <a:lnSpc>
                          <a:spcPct val="107000"/>
                        </a:lnSpc>
                        <a:spcBef>
                          <a:spcPts val="0"/>
                        </a:spcBef>
                        <a:spcAft>
                          <a:spcPts val="0"/>
                        </a:spcAft>
                      </a:pPr>
                      <a:r>
                        <a:rPr lang="en-US" sz="800">
                          <a:solidFill>
                            <a:schemeClr val="tx1"/>
                          </a:solidFill>
                          <a:effectLst/>
                        </a:rPr>
                        <a:t>(3) demonstrates awareness of the impact of the proposed research (4) aligns proposed work with the departments’ strengths</a:t>
                      </a:r>
                      <a:endPar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0" marB="0"/>
                </a:tc>
                <a:tc>
                  <a:txBody>
                    <a:bodyPr/>
                    <a:lstStyle/>
                    <a:p>
                      <a:pPr marL="0" marR="0" algn="l">
                        <a:lnSpc>
                          <a:spcPct val="107000"/>
                        </a:lnSpc>
                        <a:spcBef>
                          <a:spcPts val="0"/>
                        </a:spcBef>
                        <a:spcAft>
                          <a:spcPts val="0"/>
                        </a:spcAft>
                      </a:pPr>
                      <a:r>
                        <a:rPr lang="en-US" sz="800">
                          <a:solidFill>
                            <a:schemeClr val="tx1"/>
                          </a:solidFill>
                          <a:effectLst/>
                        </a:rPr>
                        <a:t>The applicants research statement achieves three of the four following aspects: </a:t>
                      </a:r>
                      <a:endParaRPr lang="en-US" sz="900">
                        <a:solidFill>
                          <a:schemeClr val="tx1"/>
                        </a:solidFill>
                        <a:effectLst/>
                      </a:endParaRPr>
                    </a:p>
                    <a:p>
                      <a:pPr marL="0" marR="0" algn="l">
                        <a:lnSpc>
                          <a:spcPct val="107000"/>
                        </a:lnSpc>
                        <a:spcBef>
                          <a:spcPts val="0"/>
                        </a:spcBef>
                        <a:spcAft>
                          <a:spcPts val="0"/>
                        </a:spcAft>
                      </a:pPr>
                      <a:r>
                        <a:rPr lang="en-US" sz="800">
                          <a:solidFill>
                            <a:schemeClr val="tx1"/>
                          </a:solidFill>
                          <a:effectLst/>
                        </a:rPr>
                        <a:t> (1) clearly and cohesively describes creative and innovative research, </a:t>
                      </a:r>
                      <a:endParaRPr lang="en-US" sz="900">
                        <a:solidFill>
                          <a:schemeClr val="tx1"/>
                        </a:solidFill>
                        <a:effectLst/>
                      </a:endParaRPr>
                    </a:p>
                    <a:p>
                      <a:pPr marL="0" marR="0" algn="l">
                        <a:lnSpc>
                          <a:spcPct val="107000"/>
                        </a:lnSpc>
                        <a:spcBef>
                          <a:spcPts val="0"/>
                        </a:spcBef>
                        <a:spcAft>
                          <a:spcPts val="0"/>
                        </a:spcAft>
                      </a:pPr>
                      <a:r>
                        <a:rPr lang="en-US" sz="800">
                          <a:solidFill>
                            <a:schemeClr val="tx1"/>
                          </a:solidFill>
                          <a:effectLst/>
                        </a:rPr>
                        <a:t>(2) identifies a clear plan outlined for a path forward upon starting as a faculty, </a:t>
                      </a:r>
                      <a:endParaRPr lang="en-US" sz="900">
                        <a:solidFill>
                          <a:schemeClr val="tx1"/>
                        </a:solidFill>
                        <a:effectLst/>
                      </a:endParaRPr>
                    </a:p>
                    <a:p>
                      <a:pPr marL="0" marR="0" algn="l">
                        <a:lnSpc>
                          <a:spcPct val="107000"/>
                        </a:lnSpc>
                        <a:spcBef>
                          <a:spcPts val="0"/>
                        </a:spcBef>
                        <a:spcAft>
                          <a:spcPts val="0"/>
                        </a:spcAft>
                      </a:pPr>
                      <a:r>
                        <a:rPr lang="en-US" sz="800">
                          <a:solidFill>
                            <a:schemeClr val="tx1"/>
                          </a:solidFill>
                          <a:effectLst/>
                        </a:rPr>
                        <a:t>(3) demonstrates awareness of the impact of the proposed research </a:t>
                      </a:r>
                      <a:endParaRPr lang="en-US" sz="900">
                        <a:solidFill>
                          <a:schemeClr val="tx1"/>
                        </a:solidFill>
                        <a:effectLst/>
                      </a:endParaRPr>
                    </a:p>
                    <a:p>
                      <a:pPr marL="0" marR="0" algn="l">
                        <a:lnSpc>
                          <a:spcPct val="107000"/>
                        </a:lnSpc>
                        <a:spcBef>
                          <a:spcPts val="0"/>
                        </a:spcBef>
                        <a:spcAft>
                          <a:spcPts val="0"/>
                        </a:spcAft>
                      </a:pPr>
                      <a:r>
                        <a:rPr lang="en-US" sz="800">
                          <a:solidFill>
                            <a:schemeClr val="tx1"/>
                          </a:solidFill>
                          <a:effectLst/>
                        </a:rPr>
                        <a:t>(4) aligns proposed work with the departments’ strengths</a:t>
                      </a:r>
                      <a:endPar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0" marB="0"/>
                </a:tc>
                <a:tc>
                  <a:txBody>
                    <a:bodyPr/>
                    <a:lstStyle/>
                    <a:p>
                      <a:pPr marL="0" marR="0" algn="l">
                        <a:lnSpc>
                          <a:spcPct val="107000"/>
                        </a:lnSpc>
                        <a:spcBef>
                          <a:spcPts val="0"/>
                        </a:spcBef>
                        <a:spcAft>
                          <a:spcPts val="0"/>
                        </a:spcAft>
                      </a:pPr>
                      <a:r>
                        <a:rPr lang="en-US" sz="800">
                          <a:solidFill>
                            <a:schemeClr val="tx1"/>
                          </a:solidFill>
                          <a:effectLst/>
                        </a:rPr>
                        <a:t>The applicants research statement achieves two of the four following aspects: </a:t>
                      </a:r>
                      <a:endParaRPr lang="en-US" sz="900">
                        <a:solidFill>
                          <a:schemeClr val="tx1"/>
                        </a:solidFill>
                        <a:effectLst/>
                      </a:endParaRPr>
                    </a:p>
                    <a:p>
                      <a:pPr marL="0" marR="0" algn="l">
                        <a:lnSpc>
                          <a:spcPct val="107000"/>
                        </a:lnSpc>
                        <a:spcBef>
                          <a:spcPts val="0"/>
                        </a:spcBef>
                        <a:spcAft>
                          <a:spcPts val="0"/>
                        </a:spcAft>
                      </a:pPr>
                      <a:r>
                        <a:rPr lang="en-US" sz="800">
                          <a:solidFill>
                            <a:schemeClr val="tx1"/>
                          </a:solidFill>
                          <a:effectLst/>
                        </a:rPr>
                        <a:t> (1) clearly and cohesively describes creative and innovative research, </a:t>
                      </a:r>
                      <a:endParaRPr lang="en-US" sz="900">
                        <a:solidFill>
                          <a:schemeClr val="tx1"/>
                        </a:solidFill>
                        <a:effectLst/>
                      </a:endParaRPr>
                    </a:p>
                    <a:p>
                      <a:pPr marL="0" marR="0" algn="l">
                        <a:lnSpc>
                          <a:spcPct val="107000"/>
                        </a:lnSpc>
                        <a:spcBef>
                          <a:spcPts val="0"/>
                        </a:spcBef>
                        <a:spcAft>
                          <a:spcPts val="0"/>
                        </a:spcAft>
                      </a:pPr>
                      <a:r>
                        <a:rPr lang="en-US" sz="800">
                          <a:solidFill>
                            <a:schemeClr val="tx1"/>
                          </a:solidFill>
                          <a:effectLst/>
                        </a:rPr>
                        <a:t>(2) identifies a clear plan outlined for a path forward upon starting as a faculty, </a:t>
                      </a:r>
                      <a:endParaRPr lang="en-US" sz="900">
                        <a:solidFill>
                          <a:schemeClr val="tx1"/>
                        </a:solidFill>
                        <a:effectLst/>
                      </a:endParaRPr>
                    </a:p>
                    <a:p>
                      <a:pPr marL="0" marR="0" algn="l">
                        <a:lnSpc>
                          <a:spcPct val="107000"/>
                        </a:lnSpc>
                        <a:spcBef>
                          <a:spcPts val="0"/>
                        </a:spcBef>
                        <a:spcAft>
                          <a:spcPts val="0"/>
                        </a:spcAft>
                      </a:pPr>
                      <a:r>
                        <a:rPr lang="en-US" sz="800">
                          <a:solidFill>
                            <a:schemeClr val="tx1"/>
                          </a:solidFill>
                          <a:effectLst/>
                        </a:rPr>
                        <a:t>(3) demonstrates awareness of the impact of the proposed research </a:t>
                      </a:r>
                      <a:endParaRPr lang="en-US" sz="900">
                        <a:solidFill>
                          <a:schemeClr val="tx1"/>
                        </a:solidFill>
                        <a:effectLst/>
                      </a:endParaRPr>
                    </a:p>
                    <a:p>
                      <a:pPr marL="0" marR="0" algn="l">
                        <a:lnSpc>
                          <a:spcPct val="107000"/>
                        </a:lnSpc>
                        <a:spcBef>
                          <a:spcPts val="0"/>
                        </a:spcBef>
                        <a:spcAft>
                          <a:spcPts val="0"/>
                        </a:spcAft>
                      </a:pPr>
                      <a:r>
                        <a:rPr lang="en-US" sz="800">
                          <a:solidFill>
                            <a:schemeClr val="tx1"/>
                          </a:solidFill>
                          <a:effectLst/>
                        </a:rPr>
                        <a:t>(4) aligns proposed work with the departments’ strengths</a:t>
                      </a:r>
                      <a:endPar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0" marB="0"/>
                </a:tc>
                <a:tc>
                  <a:txBody>
                    <a:bodyPr/>
                    <a:lstStyle/>
                    <a:p>
                      <a:pPr marL="0" marR="0" algn="l">
                        <a:lnSpc>
                          <a:spcPct val="107000"/>
                        </a:lnSpc>
                        <a:spcBef>
                          <a:spcPts val="0"/>
                        </a:spcBef>
                        <a:spcAft>
                          <a:spcPts val="0"/>
                        </a:spcAft>
                      </a:pPr>
                      <a:r>
                        <a:rPr lang="en-US" sz="800">
                          <a:solidFill>
                            <a:schemeClr val="tx1"/>
                          </a:solidFill>
                          <a:effectLst/>
                        </a:rPr>
                        <a:t>The applicants research statement is lacking in most or all of the following aspects: </a:t>
                      </a:r>
                      <a:endParaRPr lang="en-US" sz="900">
                        <a:solidFill>
                          <a:schemeClr val="tx1"/>
                        </a:solidFill>
                        <a:effectLst/>
                      </a:endParaRPr>
                    </a:p>
                    <a:p>
                      <a:pPr marL="0" marR="0" algn="l">
                        <a:lnSpc>
                          <a:spcPct val="107000"/>
                        </a:lnSpc>
                        <a:spcBef>
                          <a:spcPts val="0"/>
                        </a:spcBef>
                        <a:spcAft>
                          <a:spcPts val="0"/>
                        </a:spcAft>
                      </a:pPr>
                      <a:r>
                        <a:rPr lang="en-US" sz="800">
                          <a:solidFill>
                            <a:schemeClr val="tx1"/>
                          </a:solidFill>
                          <a:effectLst/>
                        </a:rPr>
                        <a:t> (1) clearly and cohesively describes creative and innovative research, </a:t>
                      </a:r>
                      <a:endParaRPr lang="en-US" sz="900">
                        <a:solidFill>
                          <a:schemeClr val="tx1"/>
                        </a:solidFill>
                        <a:effectLst/>
                      </a:endParaRPr>
                    </a:p>
                    <a:p>
                      <a:pPr marL="0" marR="0" algn="l">
                        <a:lnSpc>
                          <a:spcPct val="107000"/>
                        </a:lnSpc>
                        <a:spcBef>
                          <a:spcPts val="0"/>
                        </a:spcBef>
                        <a:spcAft>
                          <a:spcPts val="0"/>
                        </a:spcAft>
                      </a:pPr>
                      <a:r>
                        <a:rPr lang="en-US" sz="800">
                          <a:solidFill>
                            <a:schemeClr val="tx1"/>
                          </a:solidFill>
                          <a:effectLst/>
                        </a:rPr>
                        <a:t>(2) identifies a clear plan outlined for a path forward upon starting as a faculty, </a:t>
                      </a:r>
                      <a:endParaRPr lang="en-US" sz="900">
                        <a:solidFill>
                          <a:schemeClr val="tx1"/>
                        </a:solidFill>
                        <a:effectLst/>
                      </a:endParaRPr>
                    </a:p>
                    <a:p>
                      <a:pPr marL="0" marR="0" algn="l">
                        <a:lnSpc>
                          <a:spcPct val="107000"/>
                        </a:lnSpc>
                        <a:spcBef>
                          <a:spcPts val="0"/>
                        </a:spcBef>
                        <a:spcAft>
                          <a:spcPts val="0"/>
                        </a:spcAft>
                      </a:pPr>
                      <a:r>
                        <a:rPr lang="en-US" sz="800">
                          <a:solidFill>
                            <a:schemeClr val="tx1"/>
                          </a:solidFill>
                          <a:effectLst/>
                        </a:rPr>
                        <a:t>(3) demonstrates awareness of the impact of the proposed research </a:t>
                      </a:r>
                      <a:endParaRPr lang="en-US" sz="900">
                        <a:solidFill>
                          <a:schemeClr val="tx1"/>
                        </a:solidFill>
                        <a:effectLst/>
                      </a:endParaRPr>
                    </a:p>
                    <a:p>
                      <a:pPr marL="0" marR="0" algn="l">
                        <a:lnSpc>
                          <a:spcPct val="107000"/>
                        </a:lnSpc>
                        <a:spcBef>
                          <a:spcPts val="0"/>
                        </a:spcBef>
                        <a:spcAft>
                          <a:spcPts val="0"/>
                        </a:spcAft>
                      </a:pPr>
                      <a:r>
                        <a:rPr lang="en-US" sz="800">
                          <a:solidFill>
                            <a:schemeClr val="tx1"/>
                          </a:solidFill>
                          <a:effectLst/>
                        </a:rPr>
                        <a:t>(4) aligns proposed work with the departments’ strengths</a:t>
                      </a:r>
                      <a:endPar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0" marB="0"/>
                </a:tc>
                <a:extLst>
                  <a:ext uri="{0D108BD9-81ED-4DB2-BD59-A6C34878D82A}">
                    <a16:rowId xmlns:a16="http://schemas.microsoft.com/office/drawing/2014/main" val="3906602947"/>
                  </a:ext>
                </a:extLst>
              </a:tr>
              <a:tr h="1043003">
                <a:tc>
                  <a:txBody>
                    <a:bodyPr/>
                    <a:lstStyle/>
                    <a:p>
                      <a:pPr marL="0" marR="0" algn="l">
                        <a:lnSpc>
                          <a:spcPct val="107000"/>
                        </a:lnSpc>
                        <a:spcBef>
                          <a:spcPts val="0"/>
                        </a:spcBef>
                        <a:spcAft>
                          <a:spcPts val="0"/>
                        </a:spcAft>
                      </a:pPr>
                      <a:r>
                        <a:rPr lang="en-US" sz="800">
                          <a:solidFill>
                            <a:schemeClr val="tx1"/>
                          </a:solidFill>
                          <a:effectLst/>
                        </a:rPr>
                        <a:t>Evidence of teaching or interest and potential in contributing to the ChemE curriculum</a:t>
                      </a:r>
                      <a:endPar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0" marB="0"/>
                </a:tc>
                <a:tc>
                  <a:txBody>
                    <a:bodyPr/>
                    <a:lstStyle/>
                    <a:p>
                      <a:pPr marL="0" marR="0" algn="l">
                        <a:lnSpc>
                          <a:spcPct val="107000"/>
                        </a:lnSpc>
                        <a:spcBef>
                          <a:spcPts val="0"/>
                        </a:spcBef>
                        <a:spcAft>
                          <a:spcPts val="0"/>
                        </a:spcAft>
                      </a:pPr>
                      <a:r>
                        <a:rPr lang="en-US" sz="800">
                          <a:solidFill>
                            <a:schemeClr val="tx1"/>
                          </a:solidFill>
                          <a:effectLst/>
                        </a:rPr>
                        <a:t>The applicant has indicated a strong interest and outlined a clear plan for teaching that is aligned with the departmental needs, including teaching interest in core chemE classes at the graduate or undergraduate levels, electives, lab and/or design options.</a:t>
                      </a:r>
                      <a:endPar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0" marB="0"/>
                </a:tc>
                <a:tc>
                  <a:txBody>
                    <a:bodyPr/>
                    <a:lstStyle/>
                    <a:p>
                      <a:pPr marL="0" marR="0" algn="l">
                        <a:lnSpc>
                          <a:spcPct val="107000"/>
                        </a:lnSpc>
                        <a:spcBef>
                          <a:spcPts val="0"/>
                        </a:spcBef>
                        <a:spcAft>
                          <a:spcPts val="0"/>
                        </a:spcAft>
                      </a:pPr>
                      <a:r>
                        <a:rPr lang="en-US" sz="800">
                          <a:solidFill>
                            <a:schemeClr val="tx1"/>
                          </a:solidFill>
                          <a:effectLst/>
                        </a:rPr>
                        <a:t>The applicant has indicated an interest and outlined a clear plan for teaching, but the teaching plan does not necessarily align with the departmental needs in teaching core chemE classes at the graduate or undergraduate levels, electives, lab and/or design options.</a:t>
                      </a:r>
                      <a:endPar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0" marB="0"/>
                </a:tc>
                <a:tc>
                  <a:txBody>
                    <a:bodyPr/>
                    <a:lstStyle/>
                    <a:p>
                      <a:pPr marL="0" marR="0" algn="l">
                        <a:lnSpc>
                          <a:spcPct val="107000"/>
                        </a:lnSpc>
                        <a:spcBef>
                          <a:spcPts val="0"/>
                        </a:spcBef>
                        <a:spcAft>
                          <a:spcPts val="0"/>
                        </a:spcAft>
                      </a:pPr>
                      <a:r>
                        <a:rPr lang="en-US" sz="800">
                          <a:solidFill>
                            <a:schemeClr val="tx1"/>
                          </a:solidFill>
                          <a:effectLst/>
                        </a:rPr>
                        <a:t>The applicant has indicated an interest in teaching, but has not outlined a clear plan or the teaching plan does not align with the departmental needs, in teaching core chemE classes at the graduate or undergraduate levels, electives, lab and/or design options.</a:t>
                      </a:r>
                      <a:endPar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0" marB="0"/>
                </a:tc>
                <a:tc>
                  <a:txBody>
                    <a:bodyPr/>
                    <a:lstStyle/>
                    <a:p>
                      <a:pPr marL="0" marR="0" algn="l">
                        <a:lnSpc>
                          <a:spcPct val="107000"/>
                        </a:lnSpc>
                        <a:spcBef>
                          <a:spcPts val="0"/>
                        </a:spcBef>
                        <a:spcAft>
                          <a:spcPts val="0"/>
                        </a:spcAft>
                      </a:pPr>
                      <a:r>
                        <a:rPr lang="en-US" sz="800">
                          <a:solidFill>
                            <a:schemeClr val="tx1"/>
                          </a:solidFill>
                          <a:effectLst/>
                        </a:rPr>
                        <a:t>The applicant has indicated no or little interest in teaching in chemical engineering, or does not provide a teaching plan.</a:t>
                      </a:r>
                      <a:endPar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0" marB="0"/>
                </a:tc>
                <a:extLst>
                  <a:ext uri="{0D108BD9-81ED-4DB2-BD59-A6C34878D82A}">
                    <a16:rowId xmlns:a16="http://schemas.microsoft.com/office/drawing/2014/main" val="4102802394"/>
                  </a:ext>
                </a:extLst>
              </a:tr>
              <a:tr h="1830067">
                <a:tc>
                  <a:txBody>
                    <a:bodyPr/>
                    <a:lstStyle/>
                    <a:p>
                      <a:pPr marL="0" marR="0" algn="l">
                        <a:lnSpc>
                          <a:spcPct val="107000"/>
                        </a:lnSpc>
                        <a:spcBef>
                          <a:spcPts val="0"/>
                        </a:spcBef>
                        <a:spcAft>
                          <a:spcPts val="0"/>
                        </a:spcAft>
                      </a:pPr>
                      <a:r>
                        <a:rPr lang="en-US" sz="800">
                          <a:solidFill>
                            <a:schemeClr val="tx1"/>
                          </a:solidFill>
                          <a:effectLst/>
                        </a:rPr>
                        <a:t>Demonstrated commitment or potential to advance meaningful demographic diversity in chemical engineering</a:t>
                      </a:r>
                      <a:endPar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0" marB="0"/>
                </a:tc>
                <a:tc>
                  <a:txBody>
                    <a:bodyPr/>
                    <a:lstStyle/>
                    <a:p>
                      <a:pPr marL="0" marR="0" algn="l">
                        <a:lnSpc>
                          <a:spcPct val="107000"/>
                        </a:lnSpc>
                        <a:spcBef>
                          <a:spcPts val="0"/>
                        </a:spcBef>
                        <a:spcAft>
                          <a:spcPts val="0"/>
                        </a:spcAft>
                      </a:pPr>
                      <a:r>
                        <a:rPr lang="en-US" sz="800">
                          <a:solidFill>
                            <a:schemeClr val="tx1"/>
                          </a:solidFill>
                          <a:effectLst/>
                        </a:rPr>
                        <a:t>The applicant </a:t>
                      </a:r>
                      <a:endParaRPr lang="en-US" sz="900">
                        <a:solidFill>
                          <a:schemeClr val="tx1"/>
                        </a:solidFill>
                        <a:effectLst/>
                      </a:endParaRPr>
                    </a:p>
                    <a:p>
                      <a:pPr marL="0" marR="0" algn="l">
                        <a:lnSpc>
                          <a:spcPct val="107000"/>
                        </a:lnSpc>
                        <a:spcBef>
                          <a:spcPts val="0"/>
                        </a:spcBef>
                        <a:spcAft>
                          <a:spcPts val="0"/>
                        </a:spcAft>
                      </a:pPr>
                      <a:r>
                        <a:rPr lang="en-US" sz="800">
                          <a:solidFill>
                            <a:schemeClr val="tx1"/>
                          </a:solidFill>
                          <a:effectLst/>
                        </a:rPr>
                        <a:t>(1) recognizes different and unequal experiences in the field of individuals from different demographic backgrounds, particularly those from historically underrepresented or minoritized groups</a:t>
                      </a:r>
                      <a:endParaRPr lang="en-US" sz="900">
                        <a:solidFill>
                          <a:schemeClr val="tx1"/>
                        </a:solidFill>
                        <a:effectLst/>
                      </a:endParaRPr>
                    </a:p>
                    <a:p>
                      <a:pPr marL="0" marR="0" algn="l">
                        <a:lnSpc>
                          <a:spcPct val="107000"/>
                        </a:lnSpc>
                        <a:spcBef>
                          <a:spcPts val="0"/>
                        </a:spcBef>
                        <a:spcAft>
                          <a:spcPts val="0"/>
                        </a:spcAft>
                      </a:pPr>
                      <a:r>
                        <a:rPr lang="en-US" sz="800">
                          <a:solidFill>
                            <a:schemeClr val="tx1"/>
                          </a:solidFill>
                          <a:effectLst/>
                        </a:rPr>
                        <a:t>(2) demonstrates a track record of participation or leadership in DEI activities in their current or prior positions and articulates specific outcomes</a:t>
                      </a:r>
                      <a:endParaRPr lang="en-US" sz="900">
                        <a:solidFill>
                          <a:schemeClr val="tx1"/>
                        </a:solidFill>
                        <a:effectLst/>
                      </a:endParaRPr>
                    </a:p>
                    <a:p>
                      <a:pPr marL="0" marR="0" algn="l">
                        <a:lnSpc>
                          <a:spcPct val="107000"/>
                        </a:lnSpc>
                        <a:spcBef>
                          <a:spcPts val="0"/>
                        </a:spcBef>
                        <a:spcAft>
                          <a:spcPts val="0"/>
                        </a:spcAft>
                      </a:pPr>
                      <a:r>
                        <a:rPr lang="en-US" sz="800">
                          <a:solidFill>
                            <a:schemeClr val="tx1"/>
                          </a:solidFill>
                          <a:effectLst/>
                        </a:rPr>
                        <a:t> </a:t>
                      </a:r>
                      <a:endParaRPr lang="en-US" sz="900">
                        <a:solidFill>
                          <a:schemeClr val="tx1"/>
                        </a:solidFill>
                        <a:effectLst/>
                      </a:endParaRPr>
                    </a:p>
                    <a:p>
                      <a:pPr marL="0" marR="0" algn="l">
                        <a:lnSpc>
                          <a:spcPct val="107000"/>
                        </a:lnSpc>
                        <a:spcBef>
                          <a:spcPts val="0"/>
                        </a:spcBef>
                        <a:spcAft>
                          <a:spcPts val="0"/>
                        </a:spcAft>
                      </a:pPr>
                      <a:r>
                        <a:rPr lang="en-US" sz="800">
                          <a:solidFill>
                            <a:schemeClr val="tx1"/>
                          </a:solidFill>
                          <a:effectLst/>
                        </a:rPr>
                        <a:t>AND links them to proposed actionable items they will take as an assistant professor that are creative and innovative solutions to advance diversity, equity, and inclusion in the field</a:t>
                      </a:r>
                      <a:endPar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0" marB="0"/>
                </a:tc>
                <a:tc>
                  <a:txBody>
                    <a:bodyPr/>
                    <a:lstStyle/>
                    <a:p>
                      <a:pPr marL="0" marR="0" algn="l">
                        <a:lnSpc>
                          <a:spcPct val="107000"/>
                        </a:lnSpc>
                        <a:spcBef>
                          <a:spcPts val="0"/>
                        </a:spcBef>
                        <a:spcAft>
                          <a:spcPts val="0"/>
                        </a:spcAft>
                      </a:pPr>
                      <a:r>
                        <a:rPr lang="en-US" sz="800">
                          <a:solidFill>
                            <a:schemeClr val="tx1"/>
                          </a:solidFill>
                          <a:effectLst/>
                        </a:rPr>
                        <a:t>The applicant recognizes different and unequal experiences in the field of individuals from different demographic backgrounds, particularly those from historically minoritized groups</a:t>
                      </a:r>
                      <a:endParaRPr lang="en-US" sz="900">
                        <a:solidFill>
                          <a:schemeClr val="tx1"/>
                        </a:solidFill>
                        <a:effectLst/>
                      </a:endParaRPr>
                    </a:p>
                    <a:p>
                      <a:pPr marL="0" marR="0" algn="l">
                        <a:lnSpc>
                          <a:spcPct val="107000"/>
                        </a:lnSpc>
                        <a:spcBef>
                          <a:spcPts val="0"/>
                        </a:spcBef>
                        <a:spcAft>
                          <a:spcPts val="0"/>
                        </a:spcAft>
                      </a:pPr>
                      <a:r>
                        <a:rPr lang="en-US" sz="800">
                          <a:solidFill>
                            <a:schemeClr val="tx1"/>
                          </a:solidFill>
                          <a:effectLst/>
                        </a:rPr>
                        <a:t> </a:t>
                      </a:r>
                      <a:endParaRPr lang="en-US" sz="900">
                        <a:solidFill>
                          <a:schemeClr val="tx1"/>
                        </a:solidFill>
                        <a:effectLst/>
                      </a:endParaRPr>
                    </a:p>
                    <a:p>
                      <a:pPr marL="0" marR="0" algn="l">
                        <a:lnSpc>
                          <a:spcPct val="107000"/>
                        </a:lnSpc>
                        <a:spcBef>
                          <a:spcPts val="0"/>
                        </a:spcBef>
                        <a:spcAft>
                          <a:spcPts val="0"/>
                        </a:spcAft>
                      </a:pPr>
                      <a:r>
                        <a:rPr lang="en-US" sz="800">
                          <a:solidFill>
                            <a:schemeClr val="tx1"/>
                          </a:solidFill>
                          <a:effectLst/>
                        </a:rPr>
                        <a:t>BUT provides only standard solutions they would take as a faculty to advance diversity, equity, and inclusion. </a:t>
                      </a:r>
                      <a:endParaRPr lang="en-US" sz="900">
                        <a:solidFill>
                          <a:schemeClr val="tx1"/>
                        </a:solidFill>
                        <a:effectLst/>
                      </a:endParaRPr>
                    </a:p>
                    <a:p>
                      <a:pPr marL="0" marR="0" algn="l">
                        <a:lnSpc>
                          <a:spcPct val="107000"/>
                        </a:lnSpc>
                        <a:spcBef>
                          <a:spcPts val="0"/>
                        </a:spcBef>
                        <a:spcAft>
                          <a:spcPts val="0"/>
                        </a:spcAft>
                      </a:pPr>
                      <a:r>
                        <a:rPr lang="en-US" sz="800">
                          <a:solidFill>
                            <a:schemeClr val="tx1"/>
                          </a:solidFill>
                          <a:effectLst/>
                        </a:rPr>
                        <a:t> </a:t>
                      </a:r>
                      <a:endPar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0" marB="0"/>
                </a:tc>
                <a:tc>
                  <a:txBody>
                    <a:bodyPr/>
                    <a:lstStyle/>
                    <a:p>
                      <a:pPr marL="0" marR="0" algn="l">
                        <a:lnSpc>
                          <a:spcPct val="107000"/>
                        </a:lnSpc>
                        <a:spcBef>
                          <a:spcPts val="0"/>
                        </a:spcBef>
                        <a:spcAft>
                          <a:spcPts val="0"/>
                        </a:spcAft>
                      </a:pPr>
                      <a:r>
                        <a:rPr lang="en-US" sz="800">
                          <a:solidFill>
                            <a:schemeClr val="tx1"/>
                          </a:solidFill>
                          <a:effectLst/>
                        </a:rPr>
                        <a:t>The applicant provides some discussion of their prior efforts beyond a bare minimum level of outreach or “mentoring underrepresented students” but does not propose any solutions or ideas to advance diversity, equity, and inclusion in the field </a:t>
                      </a:r>
                      <a:endParaRPr lang="en-US" sz="900">
                        <a:solidFill>
                          <a:schemeClr val="tx1"/>
                        </a:solidFill>
                        <a:effectLst/>
                      </a:endParaRPr>
                    </a:p>
                    <a:p>
                      <a:pPr marL="0" marR="0" algn="l">
                        <a:lnSpc>
                          <a:spcPct val="107000"/>
                        </a:lnSpc>
                        <a:spcBef>
                          <a:spcPts val="0"/>
                        </a:spcBef>
                        <a:spcAft>
                          <a:spcPts val="0"/>
                        </a:spcAft>
                      </a:pPr>
                      <a:r>
                        <a:rPr lang="en-US" sz="800">
                          <a:solidFill>
                            <a:schemeClr val="tx1"/>
                          </a:solidFill>
                          <a:effectLst/>
                        </a:rPr>
                        <a:t> </a:t>
                      </a:r>
                      <a:endParaRPr lang="en-US" sz="900">
                        <a:solidFill>
                          <a:schemeClr val="tx1"/>
                        </a:solidFill>
                        <a:effectLst/>
                      </a:endParaRPr>
                    </a:p>
                    <a:p>
                      <a:pPr marL="0" marR="0" algn="l">
                        <a:lnSpc>
                          <a:spcPct val="107000"/>
                        </a:lnSpc>
                        <a:spcBef>
                          <a:spcPts val="0"/>
                        </a:spcBef>
                        <a:spcAft>
                          <a:spcPts val="0"/>
                        </a:spcAft>
                      </a:pPr>
                      <a:r>
                        <a:rPr lang="en-US" sz="800">
                          <a:solidFill>
                            <a:schemeClr val="tx1"/>
                          </a:solidFill>
                          <a:effectLst/>
                        </a:rPr>
                        <a:t> </a:t>
                      </a:r>
                      <a:endPar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0" marB="0"/>
                </a:tc>
                <a:tc>
                  <a:txBody>
                    <a:bodyPr/>
                    <a:lstStyle/>
                    <a:p>
                      <a:pPr marL="0" marR="0" algn="l">
                        <a:lnSpc>
                          <a:spcPct val="107000"/>
                        </a:lnSpc>
                        <a:spcBef>
                          <a:spcPts val="0"/>
                        </a:spcBef>
                        <a:spcAft>
                          <a:spcPts val="0"/>
                        </a:spcAft>
                      </a:pPr>
                      <a:r>
                        <a:rPr lang="en-US" sz="800" dirty="0">
                          <a:solidFill>
                            <a:schemeClr val="tx1"/>
                          </a:solidFill>
                          <a:effectLst/>
                        </a:rPr>
                        <a:t>The applicant </a:t>
                      </a:r>
                      <a:endParaRPr lang="en-US" sz="900" dirty="0">
                        <a:solidFill>
                          <a:schemeClr val="tx1"/>
                        </a:solidFill>
                        <a:effectLst/>
                      </a:endParaRPr>
                    </a:p>
                    <a:p>
                      <a:pPr marL="0" marR="0" algn="l">
                        <a:lnSpc>
                          <a:spcPct val="107000"/>
                        </a:lnSpc>
                        <a:spcBef>
                          <a:spcPts val="0"/>
                        </a:spcBef>
                        <a:spcAft>
                          <a:spcPts val="0"/>
                        </a:spcAft>
                      </a:pPr>
                      <a:r>
                        <a:rPr lang="en-US" sz="800" dirty="0">
                          <a:solidFill>
                            <a:schemeClr val="tx1"/>
                          </a:solidFill>
                          <a:effectLst/>
                        </a:rPr>
                        <a:t>(1) acknowledges issues and/or describe experiences in diversity efforts</a:t>
                      </a:r>
                      <a:endParaRPr lang="en-US" sz="900" dirty="0">
                        <a:solidFill>
                          <a:schemeClr val="tx1"/>
                        </a:solidFill>
                        <a:effectLst/>
                      </a:endParaRPr>
                    </a:p>
                    <a:p>
                      <a:pPr marL="0" marR="0" algn="l">
                        <a:lnSpc>
                          <a:spcPct val="107000"/>
                        </a:lnSpc>
                        <a:spcBef>
                          <a:spcPts val="0"/>
                        </a:spcBef>
                        <a:spcAft>
                          <a:spcPts val="0"/>
                        </a:spcAft>
                      </a:pPr>
                      <a:r>
                        <a:rPr lang="en-US" sz="800" dirty="0">
                          <a:solidFill>
                            <a:schemeClr val="tx1"/>
                          </a:solidFill>
                          <a:effectLst/>
                        </a:rPr>
                        <a:t>(2) but shows an inability to articulate any past work or ideas in advancing diversity, equity and inclusion in the field</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0" marB="0"/>
                </a:tc>
                <a:extLst>
                  <a:ext uri="{0D108BD9-81ED-4DB2-BD59-A6C34878D82A}">
                    <a16:rowId xmlns:a16="http://schemas.microsoft.com/office/drawing/2014/main" val="2581432938"/>
                  </a:ext>
                </a:extLst>
              </a:tr>
            </a:tbl>
          </a:graphicData>
        </a:graphic>
      </p:graphicFrame>
    </p:spTree>
    <p:extLst>
      <p:ext uri="{BB962C8B-B14F-4D97-AF65-F5344CB8AC3E}">
        <p14:creationId xmlns:p14="http://schemas.microsoft.com/office/powerpoint/2010/main" val="2899662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4BFCD-543D-4AA8-82DF-9612469BF49B}"/>
              </a:ext>
            </a:extLst>
          </p:cNvPr>
          <p:cNvSpPr>
            <a:spLocks noGrp="1"/>
          </p:cNvSpPr>
          <p:nvPr>
            <p:ph type="title"/>
          </p:nvPr>
        </p:nvSpPr>
        <p:spPr/>
        <p:txBody>
          <a:bodyPr>
            <a:normAutofit fontScale="90000"/>
          </a:bodyPr>
          <a:lstStyle/>
          <a:p>
            <a:r>
              <a:rPr lang="en-US" dirty="0"/>
              <a:t>Where your diversity statement can hurt you (i.e. take this document just as seriously as the rest)</a:t>
            </a:r>
          </a:p>
        </p:txBody>
      </p:sp>
      <p:sp>
        <p:nvSpPr>
          <p:cNvPr id="3" name="Content Placeholder 2">
            <a:extLst>
              <a:ext uri="{FF2B5EF4-FFF2-40B4-BE49-F238E27FC236}">
                <a16:creationId xmlns:a16="http://schemas.microsoft.com/office/drawing/2014/main" id="{968B6CD9-659C-46B8-B43E-9CF8AB86A810}"/>
              </a:ext>
            </a:extLst>
          </p:cNvPr>
          <p:cNvSpPr>
            <a:spLocks noGrp="1"/>
          </p:cNvSpPr>
          <p:nvPr>
            <p:ph idx="1"/>
          </p:nvPr>
        </p:nvSpPr>
        <p:spPr/>
        <p:txBody>
          <a:bodyPr/>
          <a:lstStyle/>
          <a:p>
            <a:r>
              <a:rPr lang="en-US" dirty="0"/>
              <a:t>Portion of diversity statement from 2018 applicant</a:t>
            </a:r>
          </a:p>
        </p:txBody>
      </p:sp>
      <p:pic>
        <p:nvPicPr>
          <p:cNvPr id="4" name="Picture 3">
            <a:extLst>
              <a:ext uri="{FF2B5EF4-FFF2-40B4-BE49-F238E27FC236}">
                <a16:creationId xmlns:a16="http://schemas.microsoft.com/office/drawing/2014/main" id="{AD43D954-464D-4B40-8359-24CEABDEDD66}"/>
              </a:ext>
            </a:extLst>
          </p:cNvPr>
          <p:cNvPicPr>
            <a:picLocks noChangeAspect="1"/>
          </p:cNvPicPr>
          <p:nvPr/>
        </p:nvPicPr>
        <p:blipFill rotWithShape="1">
          <a:blip r:embed="rId2"/>
          <a:srcRect l="16000" t="40037" r="33217" b="44103"/>
          <a:stretch/>
        </p:blipFill>
        <p:spPr>
          <a:xfrm>
            <a:off x="588895" y="3347499"/>
            <a:ext cx="7739448" cy="1359674"/>
          </a:xfrm>
          <a:prstGeom prst="rect">
            <a:avLst/>
          </a:prstGeom>
        </p:spPr>
      </p:pic>
      <p:sp>
        <p:nvSpPr>
          <p:cNvPr id="5" name="Rectangle 4">
            <a:extLst>
              <a:ext uri="{FF2B5EF4-FFF2-40B4-BE49-F238E27FC236}">
                <a16:creationId xmlns:a16="http://schemas.microsoft.com/office/drawing/2014/main" id="{CD392038-703E-4B2A-8812-AB47FF762E16}"/>
              </a:ext>
            </a:extLst>
          </p:cNvPr>
          <p:cNvSpPr/>
          <p:nvPr/>
        </p:nvSpPr>
        <p:spPr>
          <a:xfrm>
            <a:off x="588394" y="3347499"/>
            <a:ext cx="7776375" cy="68381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276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EADBF-0F74-4379-B428-12F13790E5A3}"/>
              </a:ext>
            </a:extLst>
          </p:cNvPr>
          <p:cNvSpPr>
            <a:spLocks noGrp="1"/>
          </p:cNvSpPr>
          <p:nvPr>
            <p:ph type="title"/>
          </p:nvPr>
        </p:nvSpPr>
        <p:spPr/>
        <p:txBody>
          <a:bodyPr/>
          <a:lstStyle/>
          <a:p>
            <a:r>
              <a:rPr lang="en-US" dirty="0"/>
              <a:t>After the in-person interviews</a:t>
            </a:r>
          </a:p>
        </p:txBody>
      </p:sp>
      <p:sp>
        <p:nvSpPr>
          <p:cNvPr id="3" name="Content Placeholder 2">
            <a:extLst>
              <a:ext uri="{FF2B5EF4-FFF2-40B4-BE49-F238E27FC236}">
                <a16:creationId xmlns:a16="http://schemas.microsoft.com/office/drawing/2014/main" id="{DF96BC52-995C-4485-A1C6-6A8352DDDE5D}"/>
              </a:ext>
            </a:extLst>
          </p:cNvPr>
          <p:cNvSpPr>
            <a:spLocks noGrp="1"/>
          </p:cNvSpPr>
          <p:nvPr>
            <p:ph idx="1"/>
          </p:nvPr>
        </p:nvSpPr>
        <p:spPr/>
        <p:txBody>
          <a:bodyPr>
            <a:normAutofit/>
          </a:bodyPr>
          <a:lstStyle/>
          <a:p>
            <a:pPr marL="514350" indent="-285750">
              <a:spcBef>
                <a:spcPts val="0"/>
              </a:spcBef>
              <a:buClr>
                <a:srgbClr val="000000"/>
              </a:buClr>
            </a:pPr>
            <a:r>
              <a:rPr lang="en" sz="2000" dirty="0">
                <a:solidFill>
                  <a:srgbClr val="000000"/>
                </a:solidFill>
              </a:rPr>
              <a:t>Typical process: After everyone in a department visits, the faculty go through a two-step process:  </a:t>
            </a:r>
          </a:p>
          <a:p>
            <a:pPr marL="1028700" lvl="1" indent="-342900">
              <a:spcBef>
                <a:spcPts val="0"/>
              </a:spcBef>
              <a:buClr>
                <a:srgbClr val="000000"/>
              </a:buClr>
              <a:buAutoNum type="arabicParenBoth"/>
            </a:pPr>
            <a:r>
              <a:rPr lang="en" dirty="0">
                <a:solidFill>
                  <a:srgbClr val="000000"/>
                </a:solidFill>
              </a:rPr>
              <a:t>assign everyone “YES” or “NO” ranking (would you hire this person if you could?)   </a:t>
            </a:r>
          </a:p>
          <a:p>
            <a:pPr marL="1028700" lvl="1" indent="-342900">
              <a:spcBef>
                <a:spcPts val="0"/>
              </a:spcBef>
              <a:buClr>
                <a:srgbClr val="000000"/>
              </a:buClr>
              <a:buAutoNum type="arabicParenBoth"/>
            </a:pPr>
            <a:r>
              <a:rPr lang="en" dirty="0">
                <a:solidFill>
                  <a:srgbClr val="000000"/>
                </a:solidFill>
              </a:rPr>
              <a:t>rank order all “YES”</a:t>
            </a:r>
          </a:p>
          <a:p>
            <a:pPr marL="514350" indent="-285750">
              <a:spcBef>
                <a:spcPts val="0"/>
              </a:spcBef>
              <a:buClr>
                <a:srgbClr val="000000"/>
              </a:buClr>
            </a:pPr>
            <a:endParaRPr lang="en" sz="2000" dirty="0">
              <a:solidFill>
                <a:srgbClr val="000000"/>
              </a:solidFill>
            </a:endParaRPr>
          </a:p>
          <a:p>
            <a:pPr marL="514350" indent="-285750">
              <a:spcBef>
                <a:spcPts val="0"/>
              </a:spcBef>
              <a:buClr>
                <a:srgbClr val="000000"/>
              </a:buClr>
            </a:pPr>
            <a:r>
              <a:rPr lang="en" sz="2000" dirty="0">
                <a:solidFill>
                  <a:srgbClr val="000000"/>
                </a:solidFill>
              </a:rPr>
              <a:t>At some point (hopefully) one or more department chairs will email or call and inform you that the department is moving forward with your application</a:t>
            </a:r>
          </a:p>
          <a:p>
            <a:pPr marL="971550" lvl="1" indent="-285750">
              <a:spcBef>
                <a:spcPts val="0"/>
              </a:spcBef>
              <a:buClr>
                <a:srgbClr val="000000"/>
              </a:buClr>
            </a:pPr>
            <a:r>
              <a:rPr lang="en" dirty="0">
                <a:solidFill>
                  <a:srgbClr val="000000"/>
                </a:solidFill>
              </a:rPr>
              <a:t>This step can have many different forms and the order of operations can be different at each place. </a:t>
            </a:r>
          </a:p>
          <a:p>
            <a:pPr marL="514350" indent="-285750">
              <a:spcBef>
                <a:spcPts val="0"/>
              </a:spcBef>
              <a:buClr>
                <a:srgbClr val="000000"/>
              </a:buClr>
            </a:pPr>
            <a:endParaRPr lang="en" sz="2000" dirty="0">
              <a:solidFill>
                <a:srgbClr val="000000"/>
              </a:solidFill>
            </a:endParaRPr>
          </a:p>
          <a:p>
            <a:pPr marL="514350" indent="-285750">
              <a:spcBef>
                <a:spcPts val="0"/>
              </a:spcBef>
              <a:buClr>
                <a:srgbClr val="000000"/>
              </a:buClr>
            </a:pPr>
            <a:r>
              <a:rPr lang="en" sz="2000" dirty="0">
                <a:solidFill>
                  <a:srgbClr val="000000"/>
                </a:solidFill>
              </a:rPr>
              <a:t>A list of desired startup resources will be requested and the department will provide you a working “term sheet” that is the basis for negotiation.  Includes: salary, lab space, startup funds, other items, etc. </a:t>
            </a:r>
          </a:p>
          <a:p>
            <a:endParaRPr lang="en-US" sz="2000" dirty="0"/>
          </a:p>
        </p:txBody>
      </p:sp>
    </p:spTree>
    <p:extLst>
      <p:ext uri="{BB962C8B-B14F-4D97-AF65-F5344CB8AC3E}">
        <p14:creationId xmlns:p14="http://schemas.microsoft.com/office/powerpoint/2010/main" val="3955382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7F966-0400-45BC-A269-8B3C3BFC0D58}"/>
              </a:ext>
            </a:extLst>
          </p:cNvPr>
          <p:cNvSpPr>
            <a:spLocks noGrp="1"/>
          </p:cNvSpPr>
          <p:nvPr>
            <p:ph type="title"/>
          </p:nvPr>
        </p:nvSpPr>
        <p:spPr/>
        <p:txBody>
          <a:bodyPr/>
          <a:lstStyle/>
          <a:p>
            <a:r>
              <a:rPr lang="en-US" dirty="0"/>
              <a:t>Outline of academia BBL</a:t>
            </a:r>
          </a:p>
        </p:txBody>
      </p:sp>
      <p:sp>
        <p:nvSpPr>
          <p:cNvPr id="3" name="Content Placeholder 2">
            <a:extLst>
              <a:ext uri="{FF2B5EF4-FFF2-40B4-BE49-F238E27FC236}">
                <a16:creationId xmlns:a16="http://schemas.microsoft.com/office/drawing/2014/main" id="{1244749F-21C4-4F81-8EFF-ECD07AA1FBE4}"/>
              </a:ext>
            </a:extLst>
          </p:cNvPr>
          <p:cNvSpPr>
            <a:spLocks noGrp="1"/>
          </p:cNvSpPr>
          <p:nvPr>
            <p:ph idx="1"/>
          </p:nvPr>
        </p:nvSpPr>
        <p:spPr/>
        <p:txBody>
          <a:bodyPr>
            <a:normAutofit/>
          </a:bodyPr>
          <a:lstStyle/>
          <a:p>
            <a:pPr lvl="0">
              <a:spcBef>
                <a:spcPts val="0"/>
              </a:spcBef>
              <a:buNone/>
            </a:pPr>
            <a:r>
              <a:rPr lang="en" dirty="0">
                <a:solidFill>
                  <a:srgbClr val="000000"/>
                </a:solidFill>
              </a:rPr>
              <a:t>Mandatory stages of preparing for and receiving a faculty offer for a tenure track job in Chemical Engineering </a:t>
            </a:r>
          </a:p>
          <a:p>
            <a:pPr lvl="0">
              <a:spcBef>
                <a:spcPts val="0"/>
              </a:spcBef>
              <a:buNone/>
            </a:pPr>
            <a:endParaRPr lang="en" b="1" dirty="0">
              <a:solidFill>
                <a:srgbClr val="000000"/>
              </a:solidFill>
            </a:endParaRPr>
          </a:p>
          <a:p>
            <a:pPr lvl="0">
              <a:spcBef>
                <a:spcPts val="0"/>
              </a:spcBef>
              <a:buNone/>
            </a:pPr>
            <a:r>
              <a:rPr lang="en" b="1" dirty="0">
                <a:solidFill>
                  <a:srgbClr val="000000"/>
                </a:solidFill>
              </a:rPr>
              <a:t>We will cover:</a:t>
            </a:r>
          </a:p>
          <a:p>
            <a:pPr marL="457200" lvl="0" indent="-457200">
              <a:spcBef>
                <a:spcPts val="0"/>
              </a:spcBef>
              <a:buFont typeface="+mj-lt"/>
              <a:buAutoNum type="arabicPeriod"/>
            </a:pPr>
            <a:r>
              <a:rPr lang="en-US" dirty="0">
                <a:solidFill>
                  <a:srgbClr val="000000"/>
                </a:solidFill>
              </a:rPr>
              <a:t>The scope of academic positions and what a position academia looks like</a:t>
            </a:r>
          </a:p>
          <a:p>
            <a:pPr marL="457200" lvl="1" indent="0">
              <a:spcBef>
                <a:spcPts val="0"/>
              </a:spcBef>
              <a:buNone/>
            </a:pPr>
            <a:r>
              <a:rPr lang="en-US" dirty="0">
                <a:solidFill>
                  <a:srgbClr val="000000"/>
                </a:solidFill>
              </a:rPr>
              <a:t>a. </a:t>
            </a:r>
            <a:r>
              <a:rPr lang="en" dirty="0">
                <a:solidFill>
                  <a:srgbClr val="000000"/>
                </a:solidFill>
              </a:rPr>
              <a:t>Co</a:t>
            </a:r>
            <a:r>
              <a:rPr lang="en-US" dirty="0" err="1">
                <a:solidFill>
                  <a:srgbClr val="000000"/>
                </a:solidFill>
              </a:rPr>
              <a:t>mparisons</a:t>
            </a:r>
            <a:r>
              <a:rPr lang="en-US" dirty="0">
                <a:solidFill>
                  <a:srgbClr val="000000"/>
                </a:solidFill>
              </a:rPr>
              <a:t> of academia versus industry environments</a:t>
            </a:r>
          </a:p>
          <a:p>
            <a:pPr marL="457200" lvl="0" indent="-457200">
              <a:spcBef>
                <a:spcPts val="0"/>
              </a:spcBef>
              <a:buFont typeface="+mj-lt"/>
              <a:buAutoNum type="arabicPeriod"/>
            </a:pPr>
            <a:r>
              <a:rPr lang="en-US" dirty="0">
                <a:solidFill>
                  <a:srgbClr val="000000"/>
                </a:solidFill>
              </a:rPr>
              <a:t>Preparing for the academic track</a:t>
            </a:r>
            <a:endParaRPr lang="en" dirty="0">
              <a:solidFill>
                <a:srgbClr val="000000"/>
              </a:solidFill>
            </a:endParaRPr>
          </a:p>
          <a:p>
            <a:pPr marL="457200" lvl="0" indent="-457200">
              <a:spcBef>
                <a:spcPts val="0"/>
              </a:spcBef>
              <a:buFont typeface="+mj-lt"/>
              <a:buAutoNum type="arabicPeriod"/>
            </a:pPr>
            <a:r>
              <a:rPr lang="en" dirty="0">
                <a:solidFill>
                  <a:srgbClr val="000000"/>
                </a:solidFill>
              </a:rPr>
              <a:t>Application writing </a:t>
            </a:r>
            <a:r>
              <a:rPr lang="en-US" dirty="0">
                <a:solidFill>
                  <a:srgbClr val="000000"/>
                </a:solidFill>
              </a:rPr>
              <a:t>and submission</a:t>
            </a:r>
            <a:endParaRPr lang="en" dirty="0">
              <a:solidFill>
                <a:srgbClr val="000000"/>
              </a:solidFill>
            </a:endParaRPr>
          </a:p>
          <a:p>
            <a:pPr marL="457200" lvl="0" indent="-457200">
              <a:spcBef>
                <a:spcPts val="0"/>
              </a:spcBef>
              <a:buFont typeface="+mj-lt"/>
              <a:buAutoNum type="arabicPeriod"/>
            </a:pPr>
            <a:r>
              <a:rPr lang="en" dirty="0">
                <a:solidFill>
                  <a:srgbClr val="000000"/>
                </a:solidFill>
              </a:rPr>
              <a:t>Interview preparation and interviewing</a:t>
            </a:r>
          </a:p>
          <a:p>
            <a:pPr marL="457200" lvl="1" indent="0">
              <a:spcBef>
                <a:spcPts val="0"/>
              </a:spcBef>
              <a:buNone/>
            </a:pPr>
            <a:r>
              <a:rPr lang="en-US" dirty="0">
                <a:solidFill>
                  <a:srgbClr val="000000"/>
                </a:solidFill>
              </a:rPr>
              <a:t>a. Inside the mind of the search committee</a:t>
            </a:r>
            <a:endParaRPr lang="en" dirty="0">
              <a:solidFill>
                <a:srgbClr val="000000"/>
              </a:solidFill>
            </a:endParaRPr>
          </a:p>
          <a:p>
            <a:pPr marL="457200" lvl="0" indent="-457200">
              <a:spcBef>
                <a:spcPts val="0"/>
              </a:spcBef>
              <a:buFont typeface="+mj-lt"/>
              <a:buAutoNum type="arabicPeriod"/>
            </a:pPr>
            <a:r>
              <a:rPr lang="en-US" dirty="0">
                <a:solidFill>
                  <a:srgbClr val="000000"/>
                </a:solidFill>
              </a:rPr>
              <a:t>Preparing a</a:t>
            </a:r>
            <a:r>
              <a:rPr lang="en" dirty="0">
                <a:solidFill>
                  <a:srgbClr val="000000"/>
                </a:solidFill>
              </a:rPr>
              <a:t> startup </a:t>
            </a:r>
            <a:r>
              <a:rPr lang="en-US" dirty="0">
                <a:solidFill>
                  <a:srgbClr val="000000"/>
                </a:solidFill>
              </a:rPr>
              <a:t>package</a:t>
            </a:r>
            <a:endParaRPr lang="en" dirty="0">
              <a:solidFill>
                <a:srgbClr val="000000"/>
              </a:solidFill>
            </a:endParaRPr>
          </a:p>
          <a:p>
            <a:pPr marL="457200" lvl="0" indent="-457200">
              <a:spcBef>
                <a:spcPts val="0"/>
              </a:spcBef>
              <a:buFont typeface="+mj-lt"/>
              <a:buAutoNum type="arabicPeriod"/>
            </a:pPr>
            <a:r>
              <a:rPr lang="en" dirty="0">
                <a:solidFill>
                  <a:srgbClr val="000000"/>
                </a:solidFill>
              </a:rPr>
              <a:t>The role of a postdoc in the ac</a:t>
            </a:r>
            <a:r>
              <a:rPr lang="en-US" dirty="0" err="1">
                <a:solidFill>
                  <a:srgbClr val="000000"/>
                </a:solidFill>
              </a:rPr>
              <a:t>ademic</a:t>
            </a:r>
            <a:r>
              <a:rPr lang="en-US" dirty="0">
                <a:solidFill>
                  <a:srgbClr val="000000"/>
                </a:solidFill>
              </a:rPr>
              <a:t> process</a:t>
            </a:r>
          </a:p>
        </p:txBody>
      </p:sp>
    </p:spTree>
    <p:extLst>
      <p:ext uri="{BB962C8B-B14F-4D97-AF65-F5344CB8AC3E}">
        <p14:creationId xmlns:p14="http://schemas.microsoft.com/office/powerpoint/2010/main" val="13686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CF4ED-F98A-4730-BA8E-E05E1A6A6397}"/>
              </a:ext>
            </a:extLst>
          </p:cNvPr>
          <p:cNvSpPr>
            <a:spLocks noGrp="1"/>
          </p:cNvSpPr>
          <p:nvPr>
            <p:ph type="title"/>
          </p:nvPr>
        </p:nvSpPr>
        <p:spPr/>
        <p:txBody>
          <a:bodyPr/>
          <a:lstStyle/>
          <a:p>
            <a:r>
              <a:rPr lang="en-US" dirty="0"/>
              <a:t>Putting together a start-up package</a:t>
            </a:r>
          </a:p>
        </p:txBody>
      </p:sp>
    </p:spTree>
    <p:extLst>
      <p:ext uri="{BB962C8B-B14F-4D97-AF65-F5344CB8AC3E}">
        <p14:creationId xmlns:p14="http://schemas.microsoft.com/office/powerpoint/2010/main" val="1115338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A4FCC-1162-4D6F-BD6F-25D9D26E47D5}"/>
              </a:ext>
            </a:extLst>
          </p:cNvPr>
          <p:cNvSpPr>
            <a:spLocks noGrp="1"/>
          </p:cNvSpPr>
          <p:nvPr>
            <p:ph type="title"/>
          </p:nvPr>
        </p:nvSpPr>
        <p:spPr/>
        <p:txBody>
          <a:bodyPr/>
          <a:lstStyle/>
          <a:p>
            <a:r>
              <a:rPr lang="en-US" dirty="0"/>
              <a:t>Putting together a start-up package</a:t>
            </a:r>
          </a:p>
        </p:txBody>
      </p:sp>
      <p:sp>
        <p:nvSpPr>
          <p:cNvPr id="3" name="Content Placeholder 2">
            <a:extLst>
              <a:ext uri="{FF2B5EF4-FFF2-40B4-BE49-F238E27FC236}">
                <a16:creationId xmlns:a16="http://schemas.microsoft.com/office/drawing/2014/main" id="{9030241C-4070-4070-9AED-CAD25684255E}"/>
              </a:ext>
            </a:extLst>
          </p:cNvPr>
          <p:cNvSpPr>
            <a:spLocks noGrp="1"/>
          </p:cNvSpPr>
          <p:nvPr>
            <p:ph idx="1"/>
          </p:nvPr>
        </p:nvSpPr>
        <p:spPr>
          <a:xfrm>
            <a:off x="628650" y="1258207"/>
            <a:ext cx="7886700" cy="5433262"/>
          </a:xfrm>
        </p:spPr>
        <p:txBody>
          <a:bodyPr>
            <a:normAutofit fontScale="92500" lnSpcReduction="20000"/>
          </a:bodyPr>
          <a:lstStyle/>
          <a:p>
            <a:r>
              <a:rPr lang="en-US" dirty="0"/>
              <a:t>Proposal includes personnel, space, salary, equipment and supply budget (lump sums), other needs</a:t>
            </a:r>
          </a:p>
          <a:p>
            <a:pPr lvl="1"/>
            <a:r>
              <a:rPr lang="en-US" dirty="0"/>
              <a:t>Salary: summer salary (non-teaching time)</a:t>
            </a:r>
          </a:p>
          <a:p>
            <a:pPr lvl="1"/>
            <a:r>
              <a:rPr lang="en-US" dirty="0"/>
              <a:t>Equipment: specific types along with estimated cost</a:t>
            </a:r>
          </a:p>
          <a:p>
            <a:r>
              <a:rPr lang="en-US" dirty="0"/>
              <a:t>Other needs can include</a:t>
            </a:r>
          </a:p>
          <a:p>
            <a:pPr lvl="1"/>
            <a:r>
              <a:rPr lang="en-US" dirty="0"/>
              <a:t>Core access</a:t>
            </a:r>
          </a:p>
          <a:p>
            <a:pPr lvl="1"/>
            <a:r>
              <a:rPr lang="en-US" dirty="0"/>
              <a:t>Shared instrumentation</a:t>
            </a:r>
          </a:p>
          <a:p>
            <a:pPr lvl="1"/>
            <a:r>
              <a:rPr lang="en-US" dirty="0"/>
              <a:t>Computing power</a:t>
            </a:r>
          </a:p>
          <a:p>
            <a:pPr lvl="1"/>
            <a:r>
              <a:rPr lang="en-US" dirty="0"/>
              <a:t>Office space</a:t>
            </a:r>
          </a:p>
          <a:p>
            <a:pPr lvl="1"/>
            <a:r>
              <a:rPr lang="en-US" dirty="0"/>
              <a:t>Facility renovations</a:t>
            </a:r>
          </a:p>
          <a:p>
            <a:pPr lvl="1"/>
            <a:r>
              <a:rPr lang="en-US" dirty="0"/>
              <a:t>Animal facilities or other specialized rooms (dark room, glove boxes, </a:t>
            </a:r>
            <a:r>
              <a:rPr lang="en-US" dirty="0" err="1"/>
              <a:t>etc</a:t>
            </a:r>
            <a:r>
              <a:rPr lang="en-US" dirty="0"/>
              <a:t>)</a:t>
            </a:r>
          </a:p>
          <a:p>
            <a:pPr lvl="1"/>
            <a:r>
              <a:rPr lang="en-US" dirty="0"/>
              <a:t>Fume or chemical hood needs</a:t>
            </a:r>
          </a:p>
          <a:p>
            <a:r>
              <a:rPr lang="en-US" dirty="0"/>
              <a:t> Personnel needs – typically 2-3 employees for 2-3 years (varies)</a:t>
            </a:r>
          </a:p>
          <a:p>
            <a:pPr lvl="1"/>
            <a:r>
              <a:rPr lang="en-US" dirty="0"/>
              <a:t>Graduate student support</a:t>
            </a:r>
          </a:p>
          <a:p>
            <a:pPr lvl="1"/>
            <a:r>
              <a:rPr lang="en-US" dirty="0"/>
              <a:t>Staff support (research technician)</a:t>
            </a:r>
          </a:p>
          <a:p>
            <a:pPr lvl="1"/>
            <a:r>
              <a:rPr lang="en-US" dirty="0"/>
              <a:t>Postdoc support</a:t>
            </a:r>
          </a:p>
        </p:txBody>
      </p:sp>
    </p:spTree>
    <p:extLst>
      <p:ext uri="{BB962C8B-B14F-4D97-AF65-F5344CB8AC3E}">
        <p14:creationId xmlns:p14="http://schemas.microsoft.com/office/powerpoint/2010/main" val="545969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56481-0116-4EFA-AEAB-568B2366AEED}"/>
              </a:ext>
            </a:extLst>
          </p:cNvPr>
          <p:cNvSpPr>
            <a:spLocks noGrp="1"/>
          </p:cNvSpPr>
          <p:nvPr>
            <p:ph type="title"/>
          </p:nvPr>
        </p:nvSpPr>
        <p:spPr/>
        <p:txBody>
          <a:bodyPr/>
          <a:lstStyle/>
          <a:p>
            <a:r>
              <a:rPr lang="en-US" dirty="0"/>
              <a:t>How do you generate this start-up list?</a:t>
            </a:r>
          </a:p>
        </p:txBody>
      </p:sp>
      <p:sp>
        <p:nvSpPr>
          <p:cNvPr id="3" name="Content Placeholder 2">
            <a:extLst>
              <a:ext uri="{FF2B5EF4-FFF2-40B4-BE49-F238E27FC236}">
                <a16:creationId xmlns:a16="http://schemas.microsoft.com/office/drawing/2014/main" id="{2E114070-A550-4338-B678-62AAB15250B2}"/>
              </a:ext>
            </a:extLst>
          </p:cNvPr>
          <p:cNvSpPr>
            <a:spLocks noGrp="1"/>
          </p:cNvSpPr>
          <p:nvPr>
            <p:ph idx="1"/>
          </p:nvPr>
        </p:nvSpPr>
        <p:spPr/>
        <p:txBody>
          <a:bodyPr/>
          <a:lstStyle/>
          <a:p>
            <a:r>
              <a:rPr lang="en-US" dirty="0"/>
              <a:t>Talk with your PhD advisor</a:t>
            </a:r>
          </a:p>
          <a:p>
            <a:r>
              <a:rPr lang="en-US" dirty="0"/>
              <a:t>Talk with your postdoc advisor</a:t>
            </a:r>
          </a:p>
          <a:p>
            <a:r>
              <a:rPr lang="en-US" dirty="0"/>
              <a:t>Get quotes for equipment costs or computing time costs</a:t>
            </a:r>
          </a:p>
          <a:p>
            <a:r>
              <a:rPr lang="en-US" dirty="0"/>
              <a:t>Ask to see the office and lab spaces (common on a second visit)</a:t>
            </a:r>
          </a:p>
          <a:p>
            <a:r>
              <a:rPr lang="en-US" dirty="0"/>
              <a:t>Get a list of shared instrumentation facilities or shared resources in department or in college or at University</a:t>
            </a:r>
          </a:p>
        </p:txBody>
      </p:sp>
    </p:spTree>
    <p:extLst>
      <p:ext uri="{BB962C8B-B14F-4D97-AF65-F5344CB8AC3E}">
        <p14:creationId xmlns:p14="http://schemas.microsoft.com/office/powerpoint/2010/main" val="3575156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884C1-239D-4545-A1F5-30BB689D81A7}"/>
              </a:ext>
            </a:extLst>
          </p:cNvPr>
          <p:cNvSpPr>
            <a:spLocks noGrp="1"/>
          </p:cNvSpPr>
          <p:nvPr>
            <p:ph type="title"/>
          </p:nvPr>
        </p:nvSpPr>
        <p:spPr/>
        <p:txBody>
          <a:bodyPr/>
          <a:lstStyle/>
          <a:p>
            <a:r>
              <a:rPr lang="en-US" dirty="0" err="1"/>
              <a:t>Postdoc’ing</a:t>
            </a:r>
            <a:r>
              <a:rPr lang="en-US" dirty="0"/>
              <a:t> for academia</a:t>
            </a:r>
          </a:p>
        </p:txBody>
      </p:sp>
    </p:spTree>
    <p:extLst>
      <p:ext uri="{BB962C8B-B14F-4D97-AF65-F5344CB8AC3E}">
        <p14:creationId xmlns:p14="http://schemas.microsoft.com/office/powerpoint/2010/main" val="216645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purpose of a postdoc?</a:t>
            </a:r>
          </a:p>
        </p:txBody>
      </p:sp>
      <p:sp>
        <p:nvSpPr>
          <p:cNvPr id="3" name="Content Placeholder 2"/>
          <p:cNvSpPr>
            <a:spLocks noGrp="1"/>
          </p:cNvSpPr>
          <p:nvPr>
            <p:ph idx="1"/>
          </p:nvPr>
        </p:nvSpPr>
        <p:spPr/>
        <p:txBody>
          <a:bodyPr>
            <a:normAutofit/>
          </a:bodyPr>
          <a:lstStyle/>
          <a:p>
            <a:r>
              <a:rPr lang="en-US" sz="2000" dirty="0">
                <a:solidFill>
                  <a:schemeClr val="tx1"/>
                </a:solidFill>
              </a:rPr>
              <a:t>Extend and deepen the scientific and technical abilities of the researcher, either in the field of the research or in a different field</a:t>
            </a:r>
          </a:p>
          <a:p>
            <a:endParaRPr lang="en-US" sz="2000" dirty="0">
              <a:solidFill>
                <a:schemeClr val="tx1"/>
              </a:solidFill>
            </a:endParaRPr>
          </a:p>
          <a:p>
            <a:r>
              <a:rPr lang="en-US" sz="2000" dirty="0">
                <a:solidFill>
                  <a:schemeClr val="tx1"/>
                </a:solidFill>
              </a:rPr>
              <a:t>Provide unique opportunity to demonstrate originality, creativity, and productivity that will be primary contributors to future success in research</a:t>
            </a:r>
          </a:p>
          <a:p>
            <a:endParaRPr lang="en-US" sz="2000" dirty="0">
              <a:solidFill>
                <a:schemeClr val="tx1"/>
              </a:solidFill>
            </a:endParaRPr>
          </a:p>
          <a:p>
            <a:r>
              <a:rPr lang="en-US" sz="2000" dirty="0">
                <a:solidFill>
                  <a:schemeClr val="tx1"/>
                </a:solidFill>
              </a:rPr>
              <a:t>Can be viewed as an apprenticeship: training or transitional period to prepare for full-time research related career</a:t>
            </a:r>
          </a:p>
          <a:p>
            <a:pPr lvl="1"/>
            <a:r>
              <a:rPr lang="en-US" sz="1800" dirty="0">
                <a:solidFill>
                  <a:schemeClr val="tx1"/>
                </a:solidFill>
              </a:rPr>
              <a:t>Balance between competency and responsibility</a:t>
            </a:r>
          </a:p>
          <a:p>
            <a:endParaRPr lang="en-US" sz="2000" dirty="0">
              <a:solidFill>
                <a:schemeClr val="tx1"/>
              </a:solidFill>
            </a:endParaRPr>
          </a:p>
          <a:p>
            <a:r>
              <a:rPr lang="en-US" sz="2000" dirty="0">
                <a:solidFill>
                  <a:schemeClr val="tx1"/>
                </a:solidFill>
              </a:rPr>
              <a:t>Seldom requires teaching duties</a:t>
            </a:r>
          </a:p>
        </p:txBody>
      </p:sp>
    </p:spTree>
    <p:extLst>
      <p:ext uri="{BB962C8B-B14F-4D97-AF65-F5344CB8AC3E}">
        <p14:creationId xmlns:p14="http://schemas.microsoft.com/office/powerpoint/2010/main" val="3704388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common is it to do a postdoc?</a:t>
            </a:r>
          </a:p>
        </p:txBody>
      </p:sp>
      <p:sp>
        <p:nvSpPr>
          <p:cNvPr id="3" name="Content Placeholder 2"/>
          <p:cNvSpPr>
            <a:spLocks noGrp="1"/>
          </p:cNvSpPr>
          <p:nvPr>
            <p:ph idx="1"/>
          </p:nvPr>
        </p:nvSpPr>
        <p:spPr>
          <a:xfrm>
            <a:off x="628650" y="1258207"/>
            <a:ext cx="7886700" cy="5131707"/>
          </a:xfrm>
        </p:spPr>
        <p:txBody>
          <a:bodyPr>
            <a:normAutofit/>
          </a:bodyPr>
          <a:lstStyle/>
          <a:p>
            <a:r>
              <a:rPr lang="en-US" sz="2000" dirty="0">
                <a:solidFill>
                  <a:schemeClr val="tx1"/>
                </a:solidFill>
              </a:rPr>
              <a:t>2-4 years* of postdoc training is the most common path prior to interviewing for a faculty position</a:t>
            </a:r>
          </a:p>
          <a:p>
            <a:pPr lvl="1"/>
            <a:r>
              <a:rPr lang="en-US" sz="1800" dirty="0">
                <a:solidFill>
                  <a:schemeClr val="tx1"/>
                </a:solidFill>
              </a:rPr>
              <a:t>Length of time is field dependent</a:t>
            </a:r>
          </a:p>
          <a:p>
            <a:pPr lvl="1"/>
            <a:r>
              <a:rPr lang="en-US" sz="1800" dirty="0">
                <a:solidFill>
                  <a:schemeClr val="tx1"/>
                </a:solidFill>
              </a:rPr>
              <a:t>Number of postdocs you do is field dependent</a:t>
            </a:r>
          </a:p>
          <a:p>
            <a:pPr marL="457200" lvl="1" indent="0">
              <a:buNone/>
            </a:pPr>
            <a:r>
              <a:rPr lang="en-US" sz="1800" i="1" dirty="0">
                <a:solidFill>
                  <a:schemeClr val="tx1"/>
                </a:solidFill>
              </a:rPr>
              <a:t>*depends on field (some fields are 2 x 4 </a:t>
            </a:r>
            <a:r>
              <a:rPr lang="en-US" sz="1800" i="1" dirty="0" err="1">
                <a:solidFill>
                  <a:schemeClr val="tx1"/>
                </a:solidFill>
              </a:rPr>
              <a:t>yr</a:t>
            </a:r>
            <a:r>
              <a:rPr lang="en-US" sz="1800" i="1" dirty="0">
                <a:solidFill>
                  <a:schemeClr val="tx1"/>
                </a:solidFill>
              </a:rPr>
              <a:t> postdocs)</a:t>
            </a:r>
          </a:p>
          <a:p>
            <a:pPr marL="0" indent="0">
              <a:buNone/>
            </a:pPr>
            <a:endParaRPr lang="en-US" sz="2000" dirty="0">
              <a:solidFill>
                <a:schemeClr val="tx1"/>
              </a:solidFill>
            </a:endParaRPr>
          </a:p>
          <a:p>
            <a:r>
              <a:rPr lang="en-US" sz="2000" dirty="0">
                <a:solidFill>
                  <a:schemeClr val="tx1"/>
                </a:solidFill>
              </a:rPr>
              <a:t>Doesn’t guarantee an academic career, but makes you a better candidate</a:t>
            </a:r>
          </a:p>
          <a:p>
            <a:endParaRPr lang="en-US" sz="2000" dirty="0"/>
          </a:p>
          <a:p>
            <a:r>
              <a:rPr lang="en-US" sz="2000" dirty="0">
                <a:solidFill>
                  <a:schemeClr val="tx1"/>
                </a:solidFill>
              </a:rPr>
              <a:t>Postdocs can be done in academic institutions, government labs or national labs, or sometimes (although this is a bit less rare) in industry</a:t>
            </a:r>
          </a:p>
          <a:p>
            <a:pPr lvl="1"/>
            <a:r>
              <a:rPr lang="en-US" sz="1800" dirty="0"/>
              <a:t>Industry postdocs are often supplemented or part of an academic postdoc</a:t>
            </a:r>
            <a:endParaRPr lang="en-US" sz="1800" dirty="0">
              <a:solidFill>
                <a:schemeClr val="tx1"/>
              </a:solidFill>
            </a:endParaRPr>
          </a:p>
        </p:txBody>
      </p:sp>
    </p:spTree>
    <p:extLst>
      <p:ext uri="{BB962C8B-B14F-4D97-AF65-F5344CB8AC3E}">
        <p14:creationId xmlns:p14="http://schemas.microsoft.com/office/powerpoint/2010/main" val="30092122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considerations regarding a postdoc</a:t>
            </a:r>
          </a:p>
        </p:txBody>
      </p:sp>
      <p:sp>
        <p:nvSpPr>
          <p:cNvPr id="3" name="Content Placeholder 2"/>
          <p:cNvSpPr>
            <a:spLocks noGrp="1"/>
          </p:cNvSpPr>
          <p:nvPr>
            <p:ph idx="1"/>
          </p:nvPr>
        </p:nvSpPr>
        <p:spPr>
          <a:xfrm>
            <a:off x="595599" y="1258207"/>
            <a:ext cx="7886700" cy="4551363"/>
          </a:xfrm>
        </p:spPr>
        <p:txBody>
          <a:bodyPr>
            <a:normAutofit lnSpcReduction="10000"/>
          </a:bodyPr>
          <a:lstStyle/>
          <a:p>
            <a:r>
              <a:rPr lang="en-US" sz="2000" dirty="0">
                <a:solidFill>
                  <a:schemeClr val="tx1"/>
                </a:solidFill>
              </a:rPr>
              <a:t>Do something really new vs. something you already know and go deeper? </a:t>
            </a:r>
          </a:p>
          <a:p>
            <a:endParaRPr lang="en-US" sz="2000" dirty="0">
              <a:solidFill>
                <a:schemeClr val="tx1"/>
              </a:solidFill>
            </a:endParaRPr>
          </a:p>
          <a:p>
            <a:r>
              <a:rPr lang="en-US" sz="2000" dirty="0">
                <a:solidFill>
                  <a:schemeClr val="tx1"/>
                </a:solidFill>
              </a:rPr>
              <a:t>Go for “famous” mentor in a big group vs. someone less well known? </a:t>
            </a:r>
          </a:p>
          <a:p>
            <a:pPr lvl="1"/>
            <a:r>
              <a:rPr lang="en-US" sz="1800" dirty="0">
                <a:solidFill>
                  <a:schemeClr val="tx1"/>
                </a:solidFill>
              </a:rPr>
              <a:t>Assistant Profs might offer more attention, responsibilities, and substantial role in building a lab</a:t>
            </a:r>
          </a:p>
          <a:p>
            <a:pPr lvl="1"/>
            <a:r>
              <a:rPr lang="en-US" sz="1800" dirty="0">
                <a:solidFill>
                  <a:schemeClr val="tx1"/>
                </a:solidFill>
              </a:rPr>
              <a:t>Renown researcher can hold great power to help (or hinder) a career</a:t>
            </a:r>
            <a:br>
              <a:rPr lang="en-US" sz="2000" dirty="0">
                <a:solidFill>
                  <a:schemeClr val="tx1"/>
                </a:solidFill>
              </a:rPr>
            </a:br>
            <a:endParaRPr lang="en-US" sz="2000" dirty="0">
              <a:solidFill>
                <a:schemeClr val="tx1"/>
              </a:solidFill>
            </a:endParaRPr>
          </a:p>
          <a:p>
            <a:r>
              <a:rPr lang="en-US" sz="2000" dirty="0">
                <a:solidFill>
                  <a:schemeClr val="tx1"/>
                </a:solidFill>
              </a:rPr>
              <a:t>Postdoc at same institution as PhD? </a:t>
            </a:r>
          </a:p>
          <a:p>
            <a:endParaRPr lang="en-US" sz="2000" dirty="0">
              <a:solidFill>
                <a:schemeClr val="tx1"/>
              </a:solidFill>
            </a:endParaRPr>
          </a:p>
          <a:p>
            <a:r>
              <a:rPr lang="en-US" sz="2000" dirty="0">
                <a:solidFill>
                  <a:schemeClr val="tx1"/>
                </a:solidFill>
              </a:rPr>
              <a:t>Postdoc in PhD lab?	    not always a good idea, but if you have a clear reason to do so make sure you can communicate that clearly!</a:t>
            </a:r>
          </a:p>
          <a:p>
            <a:endParaRPr lang="en-US" sz="2000" dirty="0">
              <a:solidFill>
                <a:schemeClr val="tx1"/>
              </a:solidFill>
            </a:endParaRPr>
          </a:p>
          <a:p>
            <a:r>
              <a:rPr lang="en-US" sz="2000" dirty="0">
                <a:solidFill>
                  <a:schemeClr val="tx1"/>
                </a:solidFill>
              </a:rPr>
              <a:t>Postdoc internationally vs US?</a:t>
            </a:r>
          </a:p>
          <a:p>
            <a:endParaRPr lang="en-US" sz="2000" dirty="0">
              <a:solidFill>
                <a:schemeClr val="tx1"/>
              </a:solidFill>
            </a:endParaRPr>
          </a:p>
        </p:txBody>
      </p:sp>
      <p:sp>
        <p:nvSpPr>
          <p:cNvPr id="4" name="Right Arrow 3"/>
          <p:cNvSpPr/>
          <p:nvPr/>
        </p:nvSpPr>
        <p:spPr>
          <a:xfrm>
            <a:off x="3185066" y="4479992"/>
            <a:ext cx="226423" cy="16546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164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for a postdoc</a:t>
            </a:r>
          </a:p>
        </p:txBody>
      </p:sp>
      <p:sp>
        <p:nvSpPr>
          <p:cNvPr id="3" name="Content Placeholder 2"/>
          <p:cNvSpPr>
            <a:spLocks noGrp="1"/>
          </p:cNvSpPr>
          <p:nvPr>
            <p:ph idx="1"/>
          </p:nvPr>
        </p:nvSpPr>
        <p:spPr>
          <a:xfrm>
            <a:off x="628650" y="1258207"/>
            <a:ext cx="7886700" cy="5021407"/>
          </a:xfrm>
        </p:spPr>
        <p:txBody>
          <a:bodyPr>
            <a:normAutofit/>
          </a:bodyPr>
          <a:lstStyle/>
          <a:p>
            <a:r>
              <a:rPr lang="en-US" sz="2000" dirty="0">
                <a:solidFill>
                  <a:schemeClr val="tx1"/>
                </a:solidFill>
              </a:rPr>
              <a:t>Start up to ~ 6 months out from your estimated defense date</a:t>
            </a:r>
          </a:p>
          <a:p>
            <a:endParaRPr lang="en-US" sz="2000" dirty="0">
              <a:solidFill>
                <a:schemeClr val="tx1"/>
              </a:solidFill>
            </a:endParaRPr>
          </a:p>
          <a:p>
            <a:r>
              <a:rPr lang="en-US" sz="2000" dirty="0">
                <a:solidFill>
                  <a:schemeClr val="tx1"/>
                </a:solidFill>
              </a:rPr>
              <a:t>Determine a field by defining a research area to lead to new skills and broader outlook</a:t>
            </a:r>
          </a:p>
          <a:p>
            <a:pPr lvl="1"/>
            <a:r>
              <a:rPr lang="en-US" sz="1800" dirty="0">
                <a:solidFill>
                  <a:schemeClr val="tx1"/>
                </a:solidFill>
              </a:rPr>
              <a:t>Not </a:t>
            </a:r>
            <a:r>
              <a:rPr lang="en-US" sz="1800" dirty="0"/>
              <a:t>necessarily </a:t>
            </a:r>
            <a:r>
              <a:rPr lang="en-US" sz="1800" dirty="0">
                <a:solidFill>
                  <a:schemeClr val="tx1"/>
                </a:solidFill>
              </a:rPr>
              <a:t>an extension of thesis research!</a:t>
            </a:r>
          </a:p>
          <a:p>
            <a:endParaRPr lang="en-US" sz="2000" dirty="0">
              <a:solidFill>
                <a:schemeClr val="tx1"/>
              </a:solidFill>
            </a:endParaRPr>
          </a:p>
          <a:p>
            <a:r>
              <a:rPr lang="en-US" sz="2000" dirty="0">
                <a:solidFill>
                  <a:schemeClr val="tx1"/>
                </a:solidFill>
              </a:rPr>
              <a:t>Most postdocs find positions through contacts: mentors, advisors, friends, colleagues from professional meetings</a:t>
            </a:r>
          </a:p>
          <a:p>
            <a:pPr lvl="1"/>
            <a:r>
              <a:rPr lang="en-US" sz="1800" dirty="0">
                <a:solidFill>
                  <a:schemeClr val="tx1"/>
                </a:solidFill>
              </a:rPr>
              <a:t>Network!!</a:t>
            </a:r>
          </a:p>
          <a:p>
            <a:pPr lvl="1"/>
            <a:r>
              <a:rPr lang="en-US" sz="1800" dirty="0">
                <a:solidFill>
                  <a:schemeClr val="tx1"/>
                </a:solidFill>
              </a:rPr>
              <a:t>Talk to PI about postdoc options and goals of a postdoc</a:t>
            </a:r>
          </a:p>
          <a:p>
            <a:pPr lvl="1"/>
            <a:r>
              <a:rPr lang="en-US" sz="1800" dirty="0">
                <a:solidFill>
                  <a:schemeClr val="tx1"/>
                </a:solidFill>
              </a:rPr>
              <a:t>Approach potential advisors directly with qualifications and objectives</a:t>
            </a:r>
          </a:p>
          <a:p>
            <a:pPr lvl="1"/>
            <a:r>
              <a:rPr lang="en-US" sz="1800" dirty="0">
                <a:solidFill>
                  <a:schemeClr val="tx1"/>
                </a:solidFill>
              </a:rPr>
              <a:t>Hires in response to adds in journals are limited, but can provide tips on who is hiring</a:t>
            </a:r>
          </a:p>
          <a:p>
            <a:endParaRPr lang="en-US" sz="2000" dirty="0">
              <a:solidFill>
                <a:schemeClr val="tx1"/>
              </a:solidFill>
            </a:endParaRPr>
          </a:p>
        </p:txBody>
      </p:sp>
    </p:spTree>
    <p:extLst>
      <p:ext uri="{BB962C8B-B14F-4D97-AF65-F5344CB8AC3E}">
        <p14:creationId xmlns:p14="http://schemas.microsoft.com/office/powerpoint/2010/main" val="28163042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postdoc interview</a:t>
            </a:r>
          </a:p>
        </p:txBody>
      </p:sp>
      <p:sp>
        <p:nvSpPr>
          <p:cNvPr id="3" name="Content Placeholder 2"/>
          <p:cNvSpPr>
            <a:spLocks noGrp="1"/>
          </p:cNvSpPr>
          <p:nvPr>
            <p:ph idx="1"/>
          </p:nvPr>
        </p:nvSpPr>
        <p:spPr/>
        <p:txBody>
          <a:bodyPr>
            <a:normAutofit/>
          </a:bodyPr>
          <a:lstStyle/>
          <a:p>
            <a:r>
              <a:rPr lang="en-US" sz="2000" dirty="0">
                <a:solidFill>
                  <a:schemeClr val="tx1"/>
                </a:solidFill>
              </a:rPr>
              <a:t>Research seminar ~ 1 hour (45 min talk, 15 min Q&amp;A)</a:t>
            </a:r>
          </a:p>
          <a:p>
            <a:pPr lvl="1"/>
            <a:r>
              <a:rPr lang="en-US" sz="1800" dirty="0">
                <a:solidFill>
                  <a:schemeClr val="tx1"/>
                </a:solidFill>
              </a:rPr>
              <a:t>Tailor to your audience (new field might need more background)</a:t>
            </a:r>
          </a:p>
          <a:p>
            <a:pPr lvl="1"/>
            <a:r>
              <a:rPr lang="en-US" sz="1800" dirty="0" err="1">
                <a:solidFill>
                  <a:schemeClr val="tx1"/>
                </a:solidFill>
              </a:rPr>
              <a:t>Focsed</a:t>
            </a:r>
            <a:r>
              <a:rPr lang="en-US" sz="1800" dirty="0">
                <a:solidFill>
                  <a:schemeClr val="tx1"/>
                </a:solidFill>
              </a:rPr>
              <a:t> on research in grad lab</a:t>
            </a:r>
          </a:p>
          <a:p>
            <a:endParaRPr lang="en-US" sz="2000" dirty="0">
              <a:solidFill>
                <a:schemeClr val="tx1"/>
              </a:solidFill>
            </a:endParaRPr>
          </a:p>
          <a:p>
            <a:r>
              <a:rPr lang="en-US" sz="2000" dirty="0">
                <a:solidFill>
                  <a:schemeClr val="tx1"/>
                </a:solidFill>
              </a:rPr>
              <a:t>Individual meeting with PI and any potential Co-PI or key collaborators</a:t>
            </a:r>
          </a:p>
          <a:p>
            <a:pPr lvl="1"/>
            <a:r>
              <a:rPr lang="en-US" sz="1800" dirty="0">
                <a:solidFill>
                  <a:schemeClr val="tx1"/>
                </a:solidFill>
              </a:rPr>
              <a:t>Read papers from the lab</a:t>
            </a:r>
          </a:p>
          <a:p>
            <a:endParaRPr lang="en-US" sz="2000" dirty="0">
              <a:solidFill>
                <a:schemeClr val="tx1"/>
              </a:solidFill>
            </a:endParaRPr>
          </a:p>
          <a:p>
            <a:r>
              <a:rPr lang="en-US" sz="2000" dirty="0">
                <a:solidFill>
                  <a:schemeClr val="tx1"/>
                </a:solidFill>
              </a:rPr>
              <a:t>Meetings with current postdocs in PIs lab</a:t>
            </a:r>
          </a:p>
          <a:p>
            <a:endParaRPr lang="en-US" sz="2000" dirty="0">
              <a:solidFill>
                <a:schemeClr val="tx1"/>
              </a:solidFill>
            </a:endParaRPr>
          </a:p>
          <a:p>
            <a:r>
              <a:rPr lang="en-US" sz="2000" dirty="0">
                <a:solidFill>
                  <a:schemeClr val="tx1"/>
                </a:solidFill>
              </a:rPr>
              <a:t>Meetings with grad students</a:t>
            </a:r>
          </a:p>
        </p:txBody>
      </p:sp>
    </p:spTree>
    <p:extLst>
      <p:ext uri="{BB962C8B-B14F-4D97-AF65-F5344CB8AC3E}">
        <p14:creationId xmlns:p14="http://schemas.microsoft.com/office/powerpoint/2010/main" val="3739845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a postdoc</a:t>
            </a:r>
          </a:p>
        </p:txBody>
      </p:sp>
      <p:sp>
        <p:nvSpPr>
          <p:cNvPr id="3" name="Content Placeholder 2"/>
          <p:cNvSpPr>
            <a:spLocks noGrp="1"/>
          </p:cNvSpPr>
          <p:nvPr>
            <p:ph idx="1"/>
          </p:nvPr>
        </p:nvSpPr>
        <p:spPr>
          <a:xfrm>
            <a:off x="628650" y="1258207"/>
            <a:ext cx="7886700" cy="5078425"/>
          </a:xfrm>
        </p:spPr>
        <p:txBody>
          <a:bodyPr>
            <a:normAutofit/>
          </a:bodyPr>
          <a:lstStyle/>
          <a:p>
            <a:r>
              <a:rPr lang="en-US" sz="2000" dirty="0">
                <a:solidFill>
                  <a:schemeClr val="tx1"/>
                </a:solidFill>
              </a:rPr>
              <a:t>Gather information regarding advisor role with postdocs</a:t>
            </a:r>
          </a:p>
          <a:p>
            <a:pPr lvl="1"/>
            <a:r>
              <a:rPr lang="en-US" sz="1800" dirty="0">
                <a:solidFill>
                  <a:schemeClr val="tx1"/>
                </a:solidFill>
              </a:rPr>
              <a:t>Individual meeting with potential PI</a:t>
            </a:r>
          </a:p>
          <a:p>
            <a:pPr lvl="1"/>
            <a:r>
              <a:rPr lang="en-US" sz="1800" dirty="0">
                <a:solidFill>
                  <a:schemeClr val="tx1"/>
                </a:solidFill>
              </a:rPr>
              <a:t>Talk with current and former postdocs who have worked with PI</a:t>
            </a:r>
          </a:p>
          <a:p>
            <a:pPr lvl="1"/>
            <a:endParaRPr lang="en-US" sz="1800" dirty="0">
              <a:solidFill>
                <a:schemeClr val="tx1"/>
              </a:solidFill>
            </a:endParaRPr>
          </a:p>
          <a:p>
            <a:r>
              <a:rPr lang="en-US" sz="2000" dirty="0">
                <a:solidFill>
                  <a:schemeClr val="tx1"/>
                </a:solidFill>
              </a:rPr>
              <a:t>Ask questions!</a:t>
            </a:r>
          </a:p>
          <a:p>
            <a:pPr lvl="1"/>
            <a:r>
              <a:rPr lang="en-US" sz="1800" dirty="0">
                <a:solidFill>
                  <a:schemeClr val="tx1"/>
                </a:solidFill>
              </a:rPr>
              <a:t>Advisor expectations, who will determine research (you or them)?</a:t>
            </a:r>
          </a:p>
          <a:p>
            <a:pPr lvl="1"/>
            <a:r>
              <a:rPr lang="en-US" sz="1800" dirty="0">
                <a:solidFill>
                  <a:schemeClr val="tx1"/>
                </a:solidFill>
              </a:rPr>
              <a:t>Where did former postdocs go previously? What was advisors role in helping them find their next position? </a:t>
            </a:r>
          </a:p>
          <a:p>
            <a:pPr lvl="1"/>
            <a:r>
              <a:rPr lang="en-US" sz="1800" dirty="0">
                <a:solidFill>
                  <a:schemeClr val="tx1"/>
                </a:solidFill>
              </a:rPr>
              <a:t>What is role in grant writing?</a:t>
            </a:r>
          </a:p>
          <a:p>
            <a:pPr lvl="1"/>
            <a:r>
              <a:rPr lang="en-US" sz="1800" dirty="0">
                <a:solidFill>
                  <a:schemeClr val="tx1"/>
                </a:solidFill>
              </a:rPr>
              <a:t>What research can be worked on after leaving postdoc?</a:t>
            </a:r>
          </a:p>
          <a:p>
            <a:pPr lvl="1"/>
            <a:r>
              <a:rPr lang="en-US" sz="1800" dirty="0">
                <a:solidFill>
                  <a:schemeClr val="tx1"/>
                </a:solidFill>
              </a:rPr>
              <a:t>Policy on authorship and ownership of ideas?</a:t>
            </a:r>
          </a:p>
          <a:p>
            <a:pPr lvl="1"/>
            <a:r>
              <a:rPr lang="en-US" sz="1800" dirty="0">
                <a:solidFill>
                  <a:schemeClr val="tx1"/>
                </a:solidFill>
              </a:rPr>
              <a:t>Are there teaching opportunities for postdocs and is the PI supportive of postdocs enhancing their teaching skills?</a:t>
            </a:r>
          </a:p>
          <a:p>
            <a:pPr lvl="1"/>
            <a:endParaRPr lang="en-US" sz="1800" dirty="0">
              <a:solidFill>
                <a:schemeClr val="tx1"/>
              </a:solidFill>
            </a:endParaRPr>
          </a:p>
          <a:p>
            <a:pPr marL="457200" lvl="1" indent="0">
              <a:buNone/>
            </a:pPr>
            <a:endParaRPr lang="en-US" sz="1800" dirty="0">
              <a:solidFill>
                <a:schemeClr val="tx1"/>
              </a:solidFill>
            </a:endParaRPr>
          </a:p>
          <a:p>
            <a:pPr lvl="1"/>
            <a:endParaRPr lang="en-US" sz="1800" dirty="0">
              <a:solidFill>
                <a:schemeClr val="tx1"/>
              </a:solidFill>
            </a:endParaRPr>
          </a:p>
        </p:txBody>
      </p:sp>
    </p:spTree>
    <p:extLst>
      <p:ext uri="{BB962C8B-B14F-4D97-AF65-F5344CB8AC3E}">
        <p14:creationId xmlns:p14="http://schemas.microsoft.com/office/powerpoint/2010/main" val="1740892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4F5B3-CBA3-4F53-8107-284AEBAB2A95}"/>
              </a:ext>
            </a:extLst>
          </p:cNvPr>
          <p:cNvSpPr>
            <a:spLocks noGrp="1"/>
          </p:cNvSpPr>
          <p:nvPr>
            <p:ph type="title"/>
          </p:nvPr>
        </p:nvSpPr>
        <p:spPr/>
        <p:txBody>
          <a:bodyPr/>
          <a:lstStyle/>
          <a:p>
            <a:r>
              <a:rPr lang="en-US" dirty="0"/>
              <a:t>Framework of the academia versus industry “debate”</a:t>
            </a:r>
          </a:p>
        </p:txBody>
      </p:sp>
    </p:spTree>
    <p:extLst>
      <p:ext uri="{BB962C8B-B14F-4D97-AF65-F5344CB8AC3E}">
        <p14:creationId xmlns:p14="http://schemas.microsoft.com/office/powerpoint/2010/main" val="19171920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Fellowship and scholarship opportunities</a:t>
            </a:r>
          </a:p>
        </p:txBody>
      </p:sp>
      <p:sp>
        <p:nvSpPr>
          <p:cNvPr id="6" name="Content Placeholder 2"/>
          <p:cNvSpPr>
            <a:spLocks noGrp="1"/>
          </p:cNvSpPr>
          <p:nvPr>
            <p:ph idx="1"/>
          </p:nvPr>
        </p:nvSpPr>
        <p:spPr>
          <a:xfrm>
            <a:off x="628650" y="1258207"/>
            <a:ext cx="6828692" cy="5078425"/>
          </a:xfrm>
        </p:spPr>
        <p:txBody>
          <a:bodyPr>
            <a:normAutofit/>
          </a:bodyPr>
          <a:lstStyle/>
          <a:p>
            <a:r>
              <a:rPr lang="en-US" sz="2000" dirty="0">
                <a:solidFill>
                  <a:schemeClr val="tx1"/>
                </a:solidFill>
              </a:rPr>
              <a:t>Apply, apply, apply!</a:t>
            </a:r>
          </a:p>
          <a:p>
            <a:endParaRPr lang="en-US" sz="2000" dirty="0">
              <a:solidFill>
                <a:schemeClr val="tx1"/>
              </a:solidFill>
            </a:endParaRPr>
          </a:p>
          <a:p>
            <a:r>
              <a:rPr lang="en-US" sz="2000" dirty="0">
                <a:solidFill>
                  <a:schemeClr val="tx1"/>
                </a:solidFill>
              </a:rPr>
              <a:t>Many do not require you to have a postdoc position already in place</a:t>
            </a:r>
          </a:p>
          <a:p>
            <a:pPr marL="0" indent="0">
              <a:buNone/>
            </a:pPr>
            <a:endParaRPr lang="en-US" sz="2000" dirty="0">
              <a:solidFill>
                <a:schemeClr val="tx1"/>
              </a:solidFill>
            </a:endParaRPr>
          </a:p>
          <a:p>
            <a:r>
              <a:rPr lang="en-US" sz="2000" dirty="0">
                <a:solidFill>
                  <a:schemeClr val="tx1"/>
                </a:solidFill>
              </a:rPr>
              <a:t>Not all applications require a proposal specific to the postdoc lab</a:t>
            </a:r>
          </a:p>
          <a:p>
            <a:endParaRPr lang="en-US" sz="2000" dirty="0">
              <a:solidFill>
                <a:schemeClr val="tx1"/>
              </a:solidFill>
            </a:endParaRPr>
          </a:p>
          <a:p>
            <a:r>
              <a:rPr lang="en-US" sz="2000" dirty="0">
                <a:solidFill>
                  <a:schemeClr val="tx1"/>
                </a:solidFill>
              </a:rPr>
              <a:t>If planning to apply, bring this up with prospective PI</a:t>
            </a:r>
            <a:endParaRPr lang="en-US" sz="1800" dirty="0">
              <a:solidFill>
                <a:schemeClr val="tx1"/>
              </a:solidFill>
            </a:endParaRPr>
          </a:p>
          <a:p>
            <a:pPr lvl="1"/>
            <a:endParaRPr lang="en-US" sz="1800" dirty="0">
              <a:solidFill>
                <a:schemeClr val="tx1"/>
              </a:solidFill>
            </a:endParaRPr>
          </a:p>
          <a:p>
            <a:pPr marL="457200" lvl="1" indent="0">
              <a:buNone/>
            </a:pPr>
            <a:endParaRPr lang="en-US" sz="1800" dirty="0">
              <a:solidFill>
                <a:schemeClr val="tx1"/>
              </a:solidFill>
            </a:endParaRPr>
          </a:p>
          <a:p>
            <a:pPr lvl="1"/>
            <a:endParaRPr lang="en-US" sz="1800" dirty="0">
              <a:solidFill>
                <a:schemeClr val="tx1"/>
              </a:solidFill>
            </a:endParaRPr>
          </a:p>
        </p:txBody>
      </p:sp>
      <p:sp>
        <p:nvSpPr>
          <p:cNvPr id="7" name="TextBox 6">
            <a:extLst>
              <a:ext uri="{FF2B5EF4-FFF2-40B4-BE49-F238E27FC236}">
                <a16:creationId xmlns:a16="http://schemas.microsoft.com/office/drawing/2014/main" id="{7E6D2449-5D02-4BAF-AF41-C842CF6A75E3}"/>
              </a:ext>
            </a:extLst>
          </p:cNvPr>
          <p:cNvSpPr txBox="1"/>
          <p:nvPr/>
        </p:nvSpPr>
        <p:spPr>
          <a:xfrm>
            <a:off x="2770142" y="5250368"/>
            <a:ext cx="3763108" cy="646331"/>
          </a:xfrm>
          <a:prstGeom prst="rect">
            <a:avLst/>
          </a:prstGeom>
          <a:solidFill>
            <a:schemeClr val="accent5">
              <a:lumMod val="20000"/>
              <a:lumOff val="80000"/>
            </a:schemeClr>
          </a:solidFill>
        </p:spPr>
        <p:txBody>
          <a:bodyPr wrap="square">
            <a:spAutoFit/>
          </a:bodyPr>
          <a:lstStyle/>
          <a:p>
            <a:pPr algn="ctr"/>
            <a:r>
              <a:rPr lang="en-US" dirty="0"/>
              <a:t>https://research.jhu.edu/rdt/funding-opportunities/postdoctoral/</a:t>
            </a:r>
          </a:p>
        </p:txBody>
      </p:sp>
      <p:sp>
        <p:nvSpPr>
          <p:cNvPr id="9" name="TextBox 8">
            <a:extLst>
              <a:ext uri="{FF2B5EF4-FFF2-40B4-BE49-F238E27FC236}">
                <a16:creationId xmlns:a16="http://schemas.microsoft.com/office/drawing/2014/main" id="{0B701B2C-B065-4D71-87FC-B823126CB2C9}"/>
              </a:ext>
            </a:extLst>
          </p:cNvPr>
          <p:cNvSpPr txBox="1"/>
          <p:nvPr/>
        </p:nvSpPr>
        <p:spPr>
          <a:xfrm>
            <a:off x="1906465" y="6029577"/>
            <a:ext cx="5550877" cy="646331"/>
          </a:xfrm>
          <a:prstGeom prst="rect">
            <a:avLst/>
          </a:prstGeom>
          <a:solidFill>
            <a:schemeClr val="accent5">
              <a:lumMod val="20000"/>
              <a:lumOff val="80000"/>
            </a:schemeClr>
          </a:solidFill>
        </p:spPr>
        <p:txBody>
          <a:bodyPr wrap="square">
            <a:spAutoFit/>
          </a:bodyPr>
          <a:lstStyle/>
          <a:p>
            <a:pPr algn="ctr"/>
            <a:r>
              <a:rPr lang="en-US" dirty="0"/>
              <a:t>https://research.jhu.edu/rdt/funding-opportunities/early-career/</a:t>
            </a:r>
          </a:p>
        </p:txBody>
      </p:sp>
    </p:spTree>
    <p:extLst>
      <p:ext uri="{BB962C8B-B14F-4D97-AF65-F5344CB8AC3E}">
        <p14:creationId xmlns:p14="http://schemas.microsoft.com/office/powerpoint/2010/main" val="3417972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postdoc “formula”*</a:t>
            </a:r>
          </a:p>
        </p:txBody>
      </p:sp>
      <p:sp>
        <p:nvSpPr>
          <p:cNvPr id="3" name="Content Placeholder 2"/>
          <p:cNvSpPr>
            <a:spLocks noGrp="1"/>
          </p:cNvSpPr>
          <p:nvPr>
            <p:ph idx="1"/>
          </p:nvPr>
        </p:nvSpPr>
        <p:spPr/>
        <p:txBody>
          <a:bodyPr>
            <a:normAutofit/>
          </a:bodyPr>
          <a:lstStyle/>
          <a:p>
            <a:r>
              <a:rPr lang="en-US" dirty="0">
                <a:solidFill>
                  <a:schemeClr val="tx1"/>
                </a:solidFill>
              </a:rPr>
              <a:t>Every faculty candidate should be able to say an iteration of:  </a:t>
            </a:r>
          </a:p>
          <a:p>
            <a:pPr lvl="1"/>
            <a:r>
              <a:rPr lang="en-US" dirty="0">
                <a:solidFill>
                  <a:schemeClr val="tx1"/>
                </a:solidFill>
              </a:rPr>
              <a:t>“I did A for my research, and I wanted to work on C as a faculty member, so I used my postdoc to learn required skills/knowledge B. I am uniquely able to do A + B = C!” </a:t>
            </a:r>
            <a:endParaRPr lang="en-US" dirty="0"/>
          </a:p>
          <a:p>
            <a:pPr marL="457200" lvl="1" indent="0">
              <a:buNone/>
            </a:pPr>
            <a:r>
              <a:rPr lang="en-US" dirty="0">
                <a:solidFill>
                  <a:schemeClr val="tx1"/>
                </a:solidFill>
              </a:rPr>
              <a:t>OR</a:t>
            </a:r>
          </a:p>
          <a:p>
            <a:pPr lvl="1"/>
            <a:r>
              <a:rPr lang="en-US" dirty="0">
                <a:solidFill>
                  <a:schemeClr val="tx1"/>
                </a:solidFill>
              </a:rPr>
              <a:t>“I did A for my research. I wasn’t ready to go on the job market because I didn’t yet know what C was.  But I was really passionate and interested in B so I decided do that. Now I am really excited and uniquely able to do A + B = C!” </a:t>
            </a:r>
          </a:p>
        </p:txBody>
      </p:sp>
      <p:sp>
        <p:nvSpPr>
          <p:cNvPr id="4" name="TextBox 3">
            <a:extLst>
              <a:ext uri="{FF2B5EF4-FFF2-40B4-BE49-F238E27FC236}">
                <a16:creationId xmlns:a16="http://schemas.microsoft.com/office/drawing/2014/main" id="{C4668851-11BC-467E-8FA5-FB3048B8F0D4}"/>
              </a:ext>
            </a:extLst>
          </p:cNvPr>
          <p:cNvSpPr txBox="1"/>
          <p:nvPr/>
        </p:nvSpPr>
        <p:spPr>
          <a:xfrm>
            <a:off x="109904" y="5934670"/>
            <a:ext cx="8924192" cy="923330"/>
          </a:xfrm>
          <a:prstGeom prst="rect">
            <a:avLst/>
          </a:prstGeom>
          <a:noFill/>
        </p:spPr>
        <p:txBody>
          <a:bodyPr wrap="square" rtlCol="0">
            <a:spAutoFit/>
          </a:bodyPr>
          <a:lstStyle/>
          <a:p>
            <a:r>
              <a:rPr lang="en-US" i="1"/>
              <a:t>*There </a:t>
            </a:r>
            <a:r>
              <a:rPr lang="en-US" i="1" dirty="0"/>
              <a:t>might be multiple ‘B’’s and other experiences in between and that’s ok! What skills and experiences did you gain from those and how will they be a part of your academic portfolio?</a:t>
            </a:r>
          </a:p>
        </p:txBody>
      </p:sp>
    </p:spTree>
    <p:extLst>
      <p:ext uri="{BB962C8B-B14F-4D97-AF65-F5344CB8AC3E}">
        <p14:creationId xmlns:p14="http://schemas.microsoft.com/office/powerpoint/2010/main" val="2530506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77B2982-72FC-414A-9310-6146C091ADBC}"/>
              </a:ext>
            </a:extLst>
          </p:cNvPr>
          <p:cNvGraphicFramePr>
            <a:graphicFrameLocks noGrp="1"/>
          </p:cNvGraphicFramePr>
          <p:nvPr>
            <p:extLst>
              <p:ext uri="{D42A27DB-BD31-4B8C-83A1-F6EECF244321}">
                <p14:modId xmlns:p14="http://schemas.microsoft.com/office/powerpoint/2010/main" val="475313483"/>
              </p:ext>
            </p:extLst>
          </p:nvPr>
        </p:nvGraphicFramePr>
        <p:xfrm>
          <a:off x="0" y="434294"/>
          <a:ext cx="9144000" cy="5989411"/>
        </p:xfrm>
        <a:graphic>
          <a:graphicData uri="http://schemas.openxmlformats.org/drawingml/2006/table">
            <a:tbl>
              <a:tblPr firstRow="1" bandRow="1">
                <a:tableStyleId>{5C22544A-7EE6-4342-B048-85BDC9FD1C3A}</a:tableStyleId>
              </a:tblPr>
              <a:tblGrid>
                <a:gridCol w="1340053">
                  <a:extLst>
                    <a:ext uri="{9D8B030D-6E8A-4147-A177-3AD203B41FA5}">
                      <a16:colId xmlns:a16="http://schemas.microsoft.com/office/drawing/2014/main" val="3426254254"/>
                    </a:ext>
                  </a:extLst>
                </a:gridCol>
                <a:gridCol w="3822342">
                  <a:extLst>
                    <a:ext uri="{9D8B030D-6E8A-4147-A177-3AD203B41FA5}">
                      <a16:colId xmlns:a16="http://schemas.microsoft.com/office/drawing/2014/main" val="979558293"/>
                    </a:ext>
                  </a:extLst>
                </a:gridCol>
                <a:gridCol w="3981605">
                  <a:extLst>
                    <a:ext uri="{9D8B030D-6E8A-4147-A177-3AD203B41FA5}">
                      <a16:colId xmlns:a16="http://schemas.microsoft.com/office/drawing/2014/main" val="1236954682"/>
                    </a:ext>
                  </a:extLst>
                </a:gridCol>
              </a:tblGrid>
              <a:tr h="330595">
                <a:tc>
                  <a:txBody>
                    <a:bodyPr/>
                    <a:lstStyle/>
                    <a:p>
                      <a:pPr algn="l"/>
                      <a:endParaRPr lang="en-US" sz="11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Academia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solidFill>
                            <a:schemeClr val="tx1"/>
                          </a:solidFill>
                          <a:latin typeface="Arial" panose="020B0604020202020204" pitchFamily="34" charset="0"/>
                          <a:cs typeface="Arial" panose="020B0604020202020204" pitchFamily="34" charset="0"/>
                        </a:rPr>
                        <a:t>Industry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9880982"/>
                  </a:ext>
                </a:extLst>
              </a:tr>
              <a:tr h="602994">
                <a:tc>
                  <a:txBody>
                    <a:bodyPr/>
                    <a:lstStyle/>
                    <a:p>
                      <a:pPr algn="l"/>
                      <a:r>
                        <a:rPr lang="en-US" sz="1100" b="1" dirty="0">
                          <a:solidFill>
                            <a:schemeClr val="tx1"/>
                          </a:solidFill>
                          <a:latin typeface="Arial" panose="020B0604020202020204" pitchFamily="34" charset="0"/>
                          <a:cs typeface="Arial" panose="020B0604020202020204" pitchFamily="34" charset="0"/>
                        </a:rPr>
                        <a:t>Responsibilities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dirty="0">
                          <a:solidFill>
                            <a:schemeClr val="tx1"/>
                          </a:solidFill>
                          <a:latin typeface="Arial" panose="020B0604020202020204" pitchFamily="34" charset="0"/>
                          <a:cs typeface="Arial" panose="020B0604020202020204" pitchFamily="34" charset="0"/>
                        </a:rPr>
                        <a:t>Apply for grants; Conduct self-directed research; Publish papers; Teach courses; Mentor students; Perform departmental, university, and professional service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dirty="0">
                          <a:solidFill>
                            <a:schemeClr val="tx1"/>
                          </a:solidFill>
                          <a:latin typeface="Arial" panose="020B0604020202020204" pitchFamily="34" charset="0"/>
                          <a:cs typeface="Arial" panose="020B0604020202020204" pitchFamily="34" charset="0"/>
                        </a:rPr>
                        <a:t>Can be many things, with the scope of the work being focused on applied research that will have direct, clinical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6485581"/>
                  </a:ext>
                </a:extLst>
              </a:tr>
              <a:tr h="775278">
                <a:tc>
                  <a:txBody>
                    <a:bodyPr/>
                    <a:lstStyle/>
                    <a:p>
                      <a:pPr algn="l"/>
                      <a:r>
                        <a:rPr lang="en-US" sz="1100" b="1" dirty="0">
                          <a:solidFill>
                            <a:schemeClr val="tx1"/>
                          </a:solidFill>
                          <a:latin typeface="Arial" panose="020B0604020202020204" pitchFamily="34" charset="0"/>
                          <a:cs typeface="Arial" panose="020B0604020202020204" pitchFamily="34" charset="0"/>
                        </a:rPr>
                        <a:t>Flexibility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dirty="0">
                          <a:solidFill>
                            <a:schemeClr val="tx1"/>
                          </a:solidFill>
                          <a:latin typeface="Arial" panose="020B0604020202020204" pitchFamily="34" charset="0"/>
                          <a:cs typeface="Arial" panose="020B0604020202020204" pitchFamily="34" charset="0"/>
                        </a:rPr>
                        <a:t>Freedom to dictate your own schedule, and to generally choose when you teach, conduct research and publish your work. Not having to answer to anyone does require proficiency in time management and prioritization.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dirty="0">
                          <a:solidFill>
                            <a:schemeClr val="tx1"/>
                          </a:solidFill>
                          <a:latin typeface="Arial" panose="020B0604020202020204" pitchFamily="34" charset="0"/>
                          <a:cs typeface="Arial" panose="020B0604020202020204" pitchFamily="34" charset="0"/>
                        </a:rPr>
                        <a:t>Time is more structured and typically revolves around a standard length workday (i.e. 9-5pm).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082672"/>
                  </a:ext>
                </a:extLst>
              </a:tr>
              <a:tr h="775278">
                <a:tc>
                  <a:txBody>
                    <a:bodyPr/>
                    <a:lstStyle/>
                    <a:p>
                      <a:pPr algn="l"/>
                      <a:r>
                        <a:rPr lang="en-US" sz="1100" b="1" dirty="0">
                          <a:solidFill>
                            <a:schemeClr val="tx1"/>
                          </a:solidFill>
                          <a:latin typeface="Arial" panose="020B0604020202020204" pitchFamily="34" charset="0"/>
                          <a:cs typeface="Arial" panose="020B0604020202020204" pitchFamily="34" charset="0"/>
                        </a:rPr>
                        <a:t>Collaboration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dirty="0">
                          <a:solidFill>
                            <a:schemeClr val="tx1"/>
                          </a:solidFill>
                          <a:latin typeface="Arial" panose="020B0604020202020204" pitchFamily="34" charset="0"/>
                          <a:cs typeface="Arial" panose="020B0604020202020204" pitchFamily="34" charset="0"/>
                        </a:rPr>
                        <a:t>Largely collaborative and team-work oriented, with a lot of opportunity for cross-disciplinary thinking and research. However, there is also autonomy, with the freedom to choose when and with whom you collaborate.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dirty="0">
                          <a:solidFill>
                            <a:schemeClr val="tx1"/>
                          </a:solidFill>
                          <a:latin typeface="Arial" panose="020B0604020202020204" pitchFamily="34" charset="0"/>
                          <a:cs typeface="Arial" panose="020B0604020202020204" pitchFamily="34" charset="0"/>
                        </a:rPr>
                        <a:t>Work is towards a larger shared goal, so collaboration is a must across multiple functional areas of a company/organization. It is critical to success to be able to collaborate and work in a team.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4395742"/>
                  </a:ext>
                </a:extLst>
              </a:tr>
              <a:tr h="775278">
                <a:tc>
                  <a:txBody>
                    <a:bodyPr/>
                    <a:lstStyle/>
                    <a:p>
                      <a:pPr algn="l"/>
                      <a:r>
                        <a:rPr lang="en-US" sz="1100" b="1" dirty="0">
                          <a:solidFill>
                            <a:schemeClr val="tx1"/>
                          </a:solidFill>
                          <a:latin typeface="Arial" panose="020B0604020202020204" pitchFamily="34" charset="0"/>
                          <a:cs typeface="Arial" panose="020B0604020202020204" pitchFamily="34" charset="0"/>
                        </a:rPr>
                        <a:t>Workplace culture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dirty="0">
                          <a:solidFill>
                            <a:schemeClr val="tx1"/>
                          </a:solidFill>
                          <a:latin typeface="Arial" panose="020B0604020202020204" pitchFamily="34" charset="0"/>
                          <a:cs typeface="Arial" panose="020B0604020202020204" pitchFamily="34" charset="0"/>
                        </a:rPr>
                        <a:t>Highly research and discovery focused, with some research done for the sake of learning. Academics are under pressure  to obtain funding, continually publish, to be a self-starter, and to promote and advocate for their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dirty="0">
                          <a:solidFill>
                            <a:schemeClr val="tx1"/>
                          </a:solidFill>
                          <a:latin typeface="Arial" panose="020B0604020202020204" pitchFamily="34" charset="0"/>
                          <a:cs typeface="Arial" panose="020B0604020202020204" pitchFamily="34" charset="0"/>
                        </a:rPr>
                        <a:t>Highly application oriented, with deadline driven pressures and business-focused problem solving on tight project timelines that are in line with larger product and business goals.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1264746"/>
                  </a:ext>
                </a:extLst>
              </a:tr>
              <a:tr h="775278">
                <a:tc>
                  <a:txBody>
                    <a:bodyPr/>
                    <a:lstStyle/>
                    <a:p>
                      <a:pPr algn="l"/>
                      <a:r>
                        <a:rPr lang="en-US" sz="1100" b="1" dirty="0">
                          <a:solidFill>
                            <a:schemeClr val="tx1"/>
                          </a:solidFill>
                          <a:latin typeface="Arial" panose="020B0604020202020204" pitchFamily="34" charset="0"/>
                          <a:cs typeface="Arial" panose="020B0604020202020204" pitchFamily="34" charset="0"/>
                        </a:rPr>
                        <a:t>Intellectual Freedom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dirty="0">
                          <a:solidFill>
                            <a:schemeClr val="tx1"/>
                          </a:solidFill>
                          <a:latin typeface="Arial" panose="020B0604020202020204" pitchFamily="34" charset="0"/>
                          <a:cs typeface="Arial" panose="020B0604020202020204" pitchFamily="34" charset="0"/>
                        </a:rPr>
                        <a:t>Academics set their own research priorities, directions, and goals. Academics can choose what they spend their time on and how to pursue it. The responsibility of securing funding and resources is on the individual.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dirty="0">
                          <a:solidFill>
                            <a:schemeClr val="tx1"/>
                          </a:solidFill>
                          <a:latin typeface="Arial" panose="020B0604020202020204" pitchFamily="34" charset="0"/>
                          <a:cs typeface="Arial" panose="020B0604020202020204" pitchFamily="34" charset="0"/>
                        </a:rPr>
                        <a:t>Industry professionals are driven by product or business goals. There is clear direction, but limited ability to investigate an individuals own areas of personal interest. Funding and frontline resources are supplied by the organization.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977049"/>
                  </a:ext>
                </a:extLst>
              </a:tr>
              <a:tr h="775278">
                <a:tc>
                  <a:txBody>
                    <a:bodyPr/>
                    <a:lstStyle/>
                    <a:p>
                      <a:pPr algn="l"/>
                      <a:r>
                        <a:rPr lang="en-US" sz="1100" b="1" dirty="0">
                          <a:solidFill>
                            <a:schemeClr val="tx1"/>
                          </a:solidFill>
                          <a:latin typeface="Arial" panose="020B0604020202020204" pitchFamily="34" charset="0"/>
                          <a:cs typeface="Arial" panose="020B0604020202020204" pitchFamily="34" charset="0"/>
                        </a:rPr>
                        <a:t>Individual Impact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dirty="0">
                          <a:solidFill>
                            <a:schemeClr val="tx1"/>
                          </a:solidFill>
                          <a:latin typeface="Arial" panose="020B0604020202020204" pitchFamily="34" charset="0"/>
                          <a:cs typeface="Arial" panose="020B0604020202020204" pitchFamily="34" charset="0"/>
                        </a:rPr>
                        <a:t>Significant, since you are not held accountable by anyone other than yourself. Impact can come in research, through mentoring, in the classroom, in the lab, or through service. However, ideas can take longer to adapt into 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dirty="0">
                          <a:solidFill>
                            <a:schemeClr val="tx1"/>
                          </a:solidFill>
                          <a:latin typeface="Arial" panose="020B0604020202020204" pitchFamily="34" charset="0"/>
                          <a:cs typeface="Arial" panose="020B0604020202020204" pitchFamily="34" charset="0"/>
                        </a:rPr>
                        <a:t>Results are often immediately and directly impactful. Credit is often shared since all work is done in a team, so individual impact is lessened. However, the responsibility to achieve individual results in also 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3045765"/>
                  </a:ext>
                </a:extLst>
              </a:tr>
              <a:tr h="430710">
                <a:tc>
                  <a:txBody>
                    <a:bodyPr/>
                    <a:lstStyle/>
                    <a:p>
                      <a:pPr algn="l"/>
                      <a:r>
                        <a:rPr lang="en-US" sz="1100" b="1" dirty="0">
                          <a:solidFill>
                            <a:schemeClr val="tx1"/>
                          </a:solidFill>
                          <a:latin typeface="Arial" panose="020B0604020202020204" pitchFamily="34" charset="0"/>
                          <a:cs typeface="Arial" panose="020B0604020202020204" pitchFamily="34" charset="0"/>
                        </a:rPr>
                        <a:t>Pace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dirty="0">
                          <a:solidFill>
                            <a:schemeClr val="tx1"/>
                          </a:solidFill>
                          <a:latin typeface="Arial" panose="020B0604020202020204" pitchFamily="34" charset="0"/>
                          <a:cs typeface="Arial" panose="020B0604020202020204" pitchFamily="34" charset="0"/>
                        </a:rPr>
                        <a:t>Timelines tend to be longer and focused on more long-term goals and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dirty="0">
                          <a:solidFill>
                            <a:schemeClr val="tx1"/>
                          </a:solidFill>
                          <a:latin typeface="Arial" panose="020B0604020202020204" pitchFamily="34" charset="0"/>
                          <a:cs typeface="Arial" panose="020B0604020202020204" pitchFamily="34" charset="0"/>
                        </a:rPr>
                        <a:t>Fast-paced with short-term and well-defined timelines and goals.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2463825"/>
                  </a:ext>
                </a:extLst>
              </a:tr>
              <a:tr h="430710">
                <a:tc>
                  <a:txBody>
                    <a:bodyPr/>
                    <a:lstStyle/>
                    <a:p>
                      <a:pPr algn="l"/>
                      <a:r>
                        <a:rPr lang="en-US" sz="1100" b="1" dirty="0">
                          <a:solidFill>
                            <a:schemeClr val="tx1"/>
                          </a:solidFill>
                          <a:latin typeface="Arial" panose="020B0604020202020204" pitchFamily="34" charset="0"/>
                          <a:cs typeface="Arial" panose="020B0604020202020204" pitchFamily="34" charset="0"/>
                        </a:rPr>
                        <a:t>Salary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dirty="0">
                          <a:solidFill>
                            <a:schemeClr val="tx1"/>
                          </a:solidFill>
                          <a:latin typeface="Arial" panose="020B0604020202020204" pitchFamily="34" charset="0"/>
                          <a:cs typeface="Arial" panose="020B0604020202020204" pitchFamily="34" charset="0"/>
                        </a:rPr>
                        <a:t>Tenure-track professors across STEM fields make on average $70,000 - $115,000 annually depending on the field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dirty="0">
                          <a:solidFill>
                            <a:schemeClr val="tx1"/>
                          </a:solidFill>
                          <a:latin typeface="Arial" panose="020B0604020202020204" pitchFamily="34" charset="0"/>
                          <a:cs typeface="Arial" panose="020B0604020202020204" pitchFamily="34" charset="0"/>
                        </a:rPr>
                        <a:t>Industry scientists make about 30% more than those in academia for the equivalent years of experience.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1000992"/>
                  </a:ext>
                </a:extLst>
              </a:tr>
            </a:tbl>
          </a:graphicData>
        </a:graphic>
      </p:graphicFrame>
      <p:sp>
        <p:nvSpPr>
          <p:cNvPr id="12" name="TextBox 11">
            <a:extLst>
              <a:ext uri="{FF2B5EF4-FFF2-40B4-BE49-F238E27FC236}">
                <a16:creationId xmlns:a16="http://schemas.microsoft.com/office/drawing/2014/main" id="{01F07487-009D-49B1-9B69-04855E01FB2D}"/>
              </a:ext>
            </a:extLst>
          </p:cNvPr>
          <p:cNvSpPr txBox="1"/>
          <p:nvPr/>
        </p:nvSpPr>
        <p:spPr>
          <a:xfrm>
            <a:off x="-1" y="6605662"/>
            <a:ext cx="2988297" cy="246221"/>
          </a:xfrm>
          <a:prstGeom prst="rect">
            <a:avLst/>
          </a:prstGeom>
          <a:noFill/>
        </p:spPr>
        <p:txBody>
          <a:bodyPr wrap="square" rtlCol="0">
            <a:spAutoFit/>
          </a:bodyPr>
          <a:lstStyle/>
          <a:p>
            <a:r>
              <a:rPr lang="en-US" sz="1000" dirty="0"/>
              <a:t>Nance E (2019) </a:t>
            </a:r>
            <a:r>
              <a:rPr lang="en-US" sz="1000" i="1" dirty="0"/>
              <a:t>Adv Drug Del Rev</a:t>
            </a:r>
          </a:p>
        </p:txBody>
      </p:sp>
    </p:spTree>
    <p:extLst>
      <p:ext uri="{BB962C8B-B14F-4D97-AF65-F5344CB8AC3E}">
        <p14:creationId xmlns:p14="http://schemas.microsoft.com/office/powerpoint/2010/main" val="4025124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0180B-4E4B-4541-AF70-A36809B7A2FA}"/>
              </a:ext>
            </a:extLst>
          </p:cNvPr>
          <p:cNvSpPr>
            <a:spLocks noGrp="1"/>
          </p:cNvSpPr>
          <p:nvPr>
            <p:ph type="title"/>
          </p:nvPr>
        </p:nvSpPr>
        <p:spPr/>
        <p:txBody>
          <a:bodyPr/>
          <a:lstStyle/>
          <a:p>
            <a:r>
              <a:rPr lang="en-US" dirty="0"/>
              <a:t>Academic jobs in </a:t>
            </a:r>
            <a:r>
              <a:rPr lang="en-US" dirty="0" err="1"/>
              <a:t>ChemE</a:t>
            </a:r>
            <a:endParaRPr lang="en-US" dirty="0"/>
          </a:p>
        </p:txBody>
      </p:sp>
    </p:spTree>
    <p:extLst>
      <p:ext uri="{BB962C8B-B14F-4D97-AF65-F5344CB8AC3E}">
        <p14:creationId xmlns:p14="http://schemas.microsoft.com/office/powerpoint/2010/main" val="837922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D983-0DA6-471C-A28F-343C9117E29C}"/>
              </a:ext>
            </a:extLst>
          </p:cNvPr>
          <p:cNvSpPr>
            <a:spLocks noGrp="1"/>
          </p:cNvSpPr>
          <p:nvPr>
            <p:ph type="title"/>
          </p:nvPr>
        </p:nvSpPr>
        <p:spPr/>
        <p:txBody>
          <a:bodyPr/>
          <a:lstStyle/>
          <a:p>
            <a:r>
              <a:rPr lang="en-US" dirty="0"/>
              <a:t>Types of institutions</a:t>
            </a:r>
          </a:p>
        </p:txBody>
      </p:sp>
      <p:graphicFrame>
        <p:nvGraphicFramePr>
          <p:cNvPr id="4" name="Content Placeholder 3">
            <a:extLst>
              <a:ext uri="{FF2B5EF4-FFF2-40B4-BE49-F238E27FC236}">
                <a16:creationId xmlns:a16="http://schemas.microsoft.com/office/drawing/2014/main" id="{0967A95D-0F2C-4C01-A07F-8182DA022215}"/>
              </a:ext>
            </a:extLst>
          </p:cNvPr>
          <p:cNvGraphicFramePr>
            <a:graphicFrameLocks noGrp="1"/>
          </p:cNvGraphicFramePr>
          <p:nvPr>
            <p:ph idx="1"/>
            <p:extLst>
              <p:ext uri="{D42A27DB-BD31-4B8C-83A1-F6EECF244321}">
                <p14:modId xmlns:p14="http://schemas.microsoft.com/office/powerpoint/2010/main" val="219983464"/>
              </p:ext>
            </p:extLst>
          </p:nvPr>
        </p:nvGraphicFramePr>
        <p:xfrm>
          <a:off x="628650" y="1258888"/>
          <a:ext cx="7886700" cy="4551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01F07487-009D-49B1-9B69-04855E01FB2D}"/>
              </a:ext>
            </a:extLst>
          </p:cNvPr>
          <p:cNvSpPr txBox="1"/>
          <p:nvPr/>
        </p:nvSpPr>
        <p:spPr>
          <a:xfrm>
            <a:off x="-1" y="6605662"/>
            <a:ext cx="2988297" cy="246221"/>
          </a:xfrm>
          <a:prstGeom prst="rect">
            <a:avLst/>
          </a:prstGeom>
          <a:noFill/>
        </p:spPr>
        <p:txBody>
          <a:bodyPr wrap="square" rtlCol="0">
            <a:spAutoFit/>
          </a:bodyPr>
          <a:lstStyle/>
          <a:p>
            <a:r>
              <a:rPr lang="en-US" sz="1000" dirty="0"/>
              <a:t>Nance E (2019) </a:t>
            </a:r>
            <a:r>
              <a:rPr lang="en-US" sz="1000" i="1" dirty="0"/>
              <a:t>Adv Drug Del Rev</a:t>
            </a:r>
          </a:p>
        </p:txBody>
      </p:sp>
    </p:spTree>
    <p:extLst>
      <p:ext uri="{BB962C8B-B14F-4D97-AF65-F5344CB8AC3E}">
        <p14:creationId xmlns:p14="http://schemas.microsoft.com/office/powerpoint/2010/main" val="903379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70006-763B-44C8-96E7-5293FB34F7E3}"/>
              </a:ext>
            </a:extLst>
          </p:cNvPr>
          <p:cNvSpPr>
            <a:spLocks noGrp="1"/>
          </p:cNvSpPr>
          <p:nvPr>
            <p:ph type="title"/>
          </p:nvPr>
        </p:nvSpPr>
        <p:spPr/>
        <p:txBody>
          <a:bodyPr/>
          <a:lstStyle/>
          <a:p>
            <a:r>
              <a:rPr lang="en-US" dirty="0"/>
              <a:t>Taxonomy</a:t>
            </a:r>
          </a:p>
        </p:txBody>
      </p:sp>
      <p:graphicFrame>
        <p:nvGraphicFramePr>
          <p:cNvPr id="4" name="Content Placeholder 3">
            <a:extLst>
              <a:ext uri="{FF2B5EF4-FFF2-40B4-BE49-F238E27FC236}">
                <a16:creationId xmlns:a16="http://schemas.microsoft.com/office/drawing/2014/main" id="{0FFBAB78-F054-4973-B007-97BF70D53C14}"/>
              </a:ext>
            </a:extLst>
          </p:cNvPr>
          <p:cNvGraphicFramePr>
            <a:graphicFrameLocks noGrp="1"/>
          </p:cNvGraphicFramePr>
          <p:nvPr>
            <p:ph idx="1"/>
            <p:extLst>
              <p:ext uri="{D42A27DB-BD31-4B8C-83A1-F6EECF244321}">
                <p14:modId xmlns:p14="http://schemas.microsoft.com/office/powerpoint/2010/main" val="1507945220"/>
              </p:ext>
            </p:extLst>
          </p:nvPr>
        </p:nvGraphicFramePr>
        <p:xfrm>
          <a:off x="628650" y="1258888"/>
          <a:ext cx="7886700" cy="4551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7F81B11F-94CF-46FB-8848-6577FE9F5D4A}"/>
              </a:ext>
            </a:extLst>
          </p:cNvPr>
          <p:cNvSpPr/>
          <p:nvPr/>
        </p:nvSpPr>
        <p:spPr>
          <a:xfrm>
            <a:off x="628650" y="1583939"/>
            <a:ext cx="7886700" cy="369332"/>
          </a:xfrm>
          <a:prstGeom prst="rect">
            <a:avLst/>
          </a:prstGeom>
        </p:spPr>
        <p:txBody>
          <a:bodyPr wrap="square">
            <a:spAutoFit/>
          </a:bodyPr>
          <a:lstStyle/>
          <a:p>
            <a:r>
              <a:rPr lang="en-US" dirty="0"/>
              <a:t>Each institution or type of institution has a </a:t>
            </a:r>
            <a:r>
              <a:rPr lang="en-US" b="1" dirty="0"/>
              <a:t>mission</a:t>
            </a:r>
            <a:r>
              <a:rPr lang="en-US" dirty="0"/>
              <a:t> and a </a:t>
            </a:r>
            <a:r>
              <a:rPr lang="en-US" b="1" dirty="0"/>
              <a:t>mission statement</a:t>
            </a:r>
            <a:r>
              <a:rPr lang="en-US" dirty="0"/>
              <a:t>. </a:t>
            </a:r>
          </a:p>
        </p:txBody>
      </p:sp>
      <p:sp>
        <p:nvSpPr>
          <p:cNvPr id="6" name="Rectangle 5">
            <a:extLst>
              <a:ext uri="{FF2B5EF4-FFF2-40B4-BE49-F238E27FC236}">
                <a16:creationId xmlns:a16="http://schemas.microsoft.com/office/drawing/2014/main" id="{5246A782-EBCD-4BE6-B316-78689C0108A5}"/>
              </a:ext>
            </a:extLst>
          </p:cNvPr>
          <p:cNvSpPr/>
          <p:nvPr/>
        </p:nvSpPr>
        <p:spPr>
          <a:xfrm>
            <a:off x="628650" y="5615022"/>
            <a:ext cx="7886700" cy="646331"/>
          </a:xfrm>
          <a:prstGeom prst="rect">
            <a:avLst/>
          </a:prstGeom>
        </p:spPr>
        <p:txBody>
          <a:bodyPr wrap="square">
            <a:spAutoFit/>
          </a:bodyPr>
          <a:lstStyle/>
          <a:p>
            <a:pPr lvl="0">
              <a:spcBef>
                <a:spcPts val="0"/>
              </a:spcBef>
              <a:buNone/>
            </a:pPr>
            <a:r>
              <a:rPr lang="en-US" dirty="0"/>
              <a:t>It would be illustrative to look up the mission statements of UW and WSU and see if you can identify any key differences </a:t>
            </a:r>
          </a:p>
        </p:txBody>
      </p:sp>
    </p:spTree>
    <p:extLst>
      <p:ext uri="{BB962C8B-B14F-4D97-AF65-F5344CB8AC3E}">
        <p14:creationId xmlns:p14="http://schemas.microsoft.com/office/powerpoint/2010/main" val="82289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19D6D-A790-472E-A590-ECCCC5C037DC}"/>
              </a:ext>
            </a:extLst>
          </p:cNvPr>
          <p:cNvSpPr>
            <a:spLocks noGrp="1"/>
          </p:cNvSpPr>
          <p:nvPr>
            <p:ph type="title"/>
          </p:nvPr>
        </p:nvSpPr>
        <p:spPr/>
        <p:txBody>
          <a:bodyPr/>
          <a:lstStyle/>
          <a:p>
            <a:r>
              <a:rPr lang="en-US" dirty="0"/>
              <a:t>Academic positions</a:t>
            </a:r>
          </a:p>
        </p:txBody>
      </p:sp>
      <p:grpSp>
        <p:nvGrpSpPr>
          <p:cNvPr id="4" name="Group 3">
            <a:extLst>
              <a:ext uri="{FF2B5EF4-FFF2-40B4-BE49-F238E27FC236}">
                <a16:creationId xmlns:a16="http://schemas.microsoft.com/office/drawing/2014/main" id="{3535F385-EE8E-4E52-A8C1-54271E18698F}"/>
              </a:ext>
            </a:extLst>
          </p:cNvPr>
          <p:cNvGrpSpPr/>
          <p:nvPr/>
        </p:nvGrpSpPr>
        <p:grpSpPr>
          <a:xfrm>
            <a:off x="219808" y="992451"/>
            <a:ext cx="8607104" cy="6882702"/>
            <a:chOff x="268448" y="356765"/>
            <a:chExt cx="8607104" cy="6882702"/>
          </a:xfrm>
        </p:grpSpPr>
        <p:graphicFrame>
          <p:nvGraphicFramePr>
            <p:cNvPr id="5" name="Diagram 4">
              <a:extLst>
                <a:ext uri="{FF2B5EF4-FFF2-40B4-BE49-F238E27FC236}">
                  <a16:creationId xmlns:a16="http://schemas.microsoft.com/office/drawing/2014/main" id="{9D69F5E9-06E2-4134-8FD7-FEA137007E63}"/>
                </a:ext>
              </a:extLst>
            </p:cNvPr>
            <p:cNvGraphicFramePr/>
            <p:nvPr>
              <p:extLst>
                <p:ext uri="{D42A27DB-BD31-4B8C-83A1-F6EECF244321}">
                  <p14:modId xmlns:p14="http://schemas.microsoft.com/office/powerpoint/2010/main" val="4154571953"/>
                </p:ext>
              </p:extLst>
            </p:nvPr>
          </p:nvGraphicFramePr>
          <p:xfrm>
            <a:off x="268448" y="356765"/>
            <a:ext cx="8607104" cy="5775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0E169F07-A416-483E-B105-D35C8CDBF89E}"/>
                </a:ext>
              </a:extLst>
            </p:cNvPr>
            <p:cNvGraphicFramePr/>
            <p:nvPr>
              <p:extLst>
                <p:ext uri="{D42A27DB-BD31-4B8C-83A1-F6EECF244321}">
                  <p14:modId xmlns:p14="http://schemas.microsoft.com/office/powerpoint/2010/main" val="891467004"/>
                </p:ext>
              </p:extLst>
            </p:nvPr>
          </p:nvGraphicFramePr>
          <p:xfrm>
            <a:off x="2997666" y="3175467"/>
            <a:ext cx="5215156"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
        <p:nvSpPr>
          <p:cNvPr id="7" name="TextBox 6">
            <a:extLst>
              <a:ext uri="{FF2B5EF4-FFF2-40B4-BE49-F238E27FC236}">
                <a16:creationId xmlns:a16="http://schemas.microsoft.com/office/drawing/2014/main" id="{01F07487-009D-49B1-9B69-04855E01FB2D}"/>
              </a:ext>
            </a:extLst>
          </p:cNvPr>
          <p:cNvSpPr txBox="1"/>
          <p:nvPr/>
        </p:nvSpPr>
        <p:spPr>
          <a:xfrm>
            <a:off x="0" y="6304002"/>
            <a:ext cx="979818" cy="553998"/>
          </a:xfrm>
          <a:prstGeom prst="rect">
            <a:avLst/>
          </a:prstGeom>
          <a:noFill/>
        </p:spPr>
        <p:txBody>
          <a:bodyPr wrap="square" rtlCol="0">
            <a:spAutoFit/>
          </a:bodyPr>
          <a:lstStyle/>
          <a:p>
            <a:r>
              <a:rPr lang="en-US" sz="1000" dirty="0"/>
              <a:t>Nance E (2019) </a:t>
            </a:r>
            <a:r>
              <a:rPr lang="en-US" sz="1000" i="1" dirty="0"/>
              <a:t>Adv Drug Del Rev</a:t>
            </a:r>
          </a:p>
        </p:txBody>
      </p:sp>
    </p:spTree>
    <p:extLst>
      <p:ext uri="{BB962C8B-B14F-4D97-AF65-F5344CB8AC3E}">
        <p14:creationId xmlns:p14="http://schemas.microsoft.com/office/powerpoint/2010/main" val="17489761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17597</TotalTime>
  <Words>5388</Words>
  <Application>Microsoft Office PowerPoint</Application>
  <PresentationFormat>On-screen Show (4:3)</PresentationFormat>
  <Paragraphs>517</Paragraphs>
  <Slides>41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Cambria</vt:lpstr>
      <vt:lpstr>Office Theme</vt:lpstr>
      <vt:lpstr>Academic career path</vt:lpstr>
      <vt:lpstr>Disclaimer to session: It’s not a question of “can you?”, it is more a question of “should you?”   *the info included in this slide deck is based on Elizabeth’s experience (1) interviewing at 11 institutions for tenure track faculty jobs in 2014-2015, (2) mentoring faculty candidates 2015-present, and (3) serving on 4 tenure-track faculty search committees (2 as co-chair) 2017-present</vt:lpstr>
      <vt:lpstr>Outline of academia BBL</vt:lpstr>
      <vt:lpstr>Framework of the academia versus industry “debate”</vt:lpstr>
      <vt:lpstr>PowerPoint Presentation</vt:lpstr>
      <vt:lpstr>Academic jobs in ChemE</vt:lpstr>
      <vt:lpstr>Types of institutions</vt:lpstr>
      <vt:lpstr>Taxonomy</vt:lpstr>
      <vt:lpstr>Academic positions</vt:lpstr>
      <vt:lpstr>(Standard) Expectations for tenure-track</vt:lpstr>
      <vt:lpstr>Myths!</vt:lpstr>
      <vt:lpstr>Where would you like to work?</vt:lpstr>
      <vt:lpstr>So what can you do as a faculty week to week?  *Through the lens of potential things Elizabeth could be doing any given week</vt:lpstr>
      <vt:lpstr>Key skills for success in academia</vt:lpstr>
      <vt:lpstr>So…..should you?</vt:lpstr>
      <vt:lpstr>What are things you can do now to prepare?</vt:lpstr>
      <vt:lpstr>During graduate school</vt:lpstr>
      <vt:lpstr>During postdoc</vt:lpstr>
      <vt:lpstr>The timeline for academic jobs</vt:lpstr>
      <vt:lpstr>Advanced planning and exploration is important</vt:lpstr>
      <vt:lpstr>Timeline for ChemE faculty job search</vt:lpstr>
      <vt:lpstr>Components of an application</vt:lpstr>
      <vt:lpstr>Typical interview</vt:lpstr>
      <vt:lpstr>What is being evaluated?</vt:lpstr>
      <vt:lpstr>Behind the scenes – how candidates are decided</vt:lpstr>
      <vt:lpstr>Example of Selection process for ChemE at R1</vt:lpstr>
      <vt:lpstr>Sample rubric from 2019 UW ChemE search for 1st round</vt:lpstr>
      <vt:lpstr>Where your diversity statement can hurt you (i.e. take this document just as seriously as the rest)</vt:lpstr>
      <vt:lpstr>After the in-person interviews</vt:lpstr>
      <vt:lpstr>Putting together a start-up package</vt:lpstr>
      <vt:lpstr>Putting together a start-up package</vt:lpstr>
      <vt:lpstr>How do you generate this start-up list?</vt:lpstr>
      <vt:lpstr>Postdoc’ing for academia</vt:lpstr>
      <vt:lpstr>What is the purpose of a postdoc?</vt:lpstr>
      <vt:lpstr>How common is it to do a postdoc?</vt:lpstr>
      <vt:lpstr>Common considerations regarding a postdoc</vt:lpstr>
      <vt:lpstr>Preparing for a postdoc</vt:lpstr>
      <vt:lpstr>Typical postdoc interview</vt:lpstr>
      <vt:lpstr>Choosing a postdoc</vt:lpstr>
      <vt:lpstr>Fellowship and scholarship opportunities</vt:lpstr>
      <vt:lpstr>The postdoc “formula”*</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nance</dc:creator>
  <cp:lastModifiedBy>Elizabeth Nance</cp:lastModifiedBy>
  <cp:revision>454</cp:revision>
  <dcterms:created xsi:type="dcterms:W3CDTF">2015-12-02T21:54:12Z</dcterms:created>
  <dcterms:modified xsi:type="dcterms:W3CDTF">2020-11-12T18:24:27Z</dcterms:modified>
</cp:coreProperties>
</file>